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3.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90" r:id="rId2"/>
    <p:sldId id="291" r:id="rId3"/>
    <p:sldId id="292" r:id="rId4"/>
    <p:sldId id="293" r:id="rId5"/>
    <p:sldId id="302" r:id="rId6"/>
    <p:sldId id="257" r:id="rId7"/>
    <p:sldId id="303" r:id="rId8"/>
    <p:sldId id="258" r:id="rId9"/>
    <p:sldId id="304" r:id="rId10"/>
    <p:sldId id="259" r:id="rId11"/>
    <p:sldId id="305" r:id="rId12"/>
    <p:sldId id="275" r:id="rId13"/>
    <p:sldId id="306" r:id="rId14"/>
    <p:sldId id="307" r:id="rId15"/>
    <p:sldId id="308" r:id="rId16"/>
    <p:sldId id="329" r:id="rId17"/>
    <p:sldId id="309" r:id="rId18"/>
    <p:sldId id="310" r:id="rId19"/>
    <p:sldId id="311" r:id="rId20"/>
    <p:sldId id="312" r:id="rId21"/>
    <p:sldId id="313" r:id="rId22"/>
    <p:sldId id="314" r:id="rId23"/>
    <p:sldId id="315" r:id="rId24"/>
    <p:sldId id="316" r:id="rId25"/>
    <p:sldId id="260" r:id="rId26"/>
    <p:sldId id="277" r:id="rId27"/>
    <p:sldId id="317" r:id="rId28"/>
    <p:sldId id="318" r:id="rId29"/>
    <p:sldId id="319" r:id="rId30"/>
    <p:sldId id="320" r:id="rId31"/>
    <p:sldId id="333" r:id="rId32"/>
    <p:sldId id="334" r:id="rId33"/>
    <p:sldId id="340" r:id="rId34"/>
    <p:sldId id="341" r:id="rId35"/>
    <p:sldId id="335" r:id="rId36"/>
    <p:sldId id="336" r:id="rId37"/>
    <p:sldId id="337" r:id="rId38"/>
    <p:sldId id="321" r:id="rId39"/>
    <p:sldId id="342" r:id="rId40"/>
    <p:sldId id="343" r:id="rId41"/>
    <p:sldId id="322" r:id="rId42"/>
    <p:sldId id="323" r:id="rId43"/>
    <p:sldId id="324" r:id="rId44"/>
    <p:sldId id="325" r:id="rId45"/>
    <p:sldId id="330" r:id="rId46"/>
    <p:sldId id="331" r:id="rId47"/>
    <p:sldId id="332" r:id="rId48"/>
    <p:sldId id="327" r:id="rId49"/>
    <p:sldId id="261" r:id="rId50"/>
    <p:sldId id="344" r:id="rId51"/>
    <p:sldId id="345" r:id="rId52"/>
    <p:sldId id="278" r:id="rId53"/>
    <p:sldId id="328" r:id="rId54"/>
    <p:sldId id="281" r:id="rId55"/>
    <p:sldId id="264" r:id="rId56"/>
    <p:sldId id="338" r:id="rId57"/>
    <p:sldId id="339" r:id="rId58"/>
    <p:sldId id="282" r:id="rId59"/>
    <p:sldId id="265" r:id="rId60"/>
    <p:sldId id="276" r:id="rId61"/>
    <p:sldId id="283" r:id="rId62"/>
    <p:sldId id="284" r:id="rId63"/>
    <p:sldId id="285" r:id="rId64"/>
    <p:sldId id="286" r:id="rId65"/>
    <p:sldId id="287" r:id="rId66"/>
    <p:sldId id="288" r:id="rId67"/>
    <p:sldId id="289" r:id="rId68"/>
  </p:sldIdLst>
  <p:sldSz cx="9144000" cy="6858000" type="screen4x3"/>
  <p:notesSz cx="6858000" cy="91440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0DD71-E90F-456E-B865-C0E463E06514}" type="datetimeFigureOut">
              <a:rPr lang="en-US" smtClean="0"/>
              <a:t>5/11/2014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E5551-A008-4721-8A23-35F48B310EAB}" type="slidenum">
              <a:rPr lang="en-US" smtClean="0"/>
              <a:t>‹#›</a:t>
            </a:fld>
            <a:endParaRPr lang="en-US"/>
          </a:p>
        </p:txBody>
      </p:sp>
    </p:spTree>
    <p:extLst>
      <p:ext uri="{BB962C8B-B14F-4D97-AF65-F5344CB8AC3E}">
        <p14:creationId xmlns:p14="http://schemas.microsoft.com/office/powerpoint/2010/main" val="54835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E14400AA-A3FA-468F-92CD-6A7E04B4D7E8}" type="slidenum">
              <a:rPr lang="en-US" altLang="en-US" sz="1200"/>
              <a:pPr/>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75004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945F724-7FEC-4957-ACDA-3C25E3A6E645}" type="slidenum">
              <a:rPr lang="en-US" altLang="en-US" sz="1200"/>
              <a:pPr/>
              <a:t>14</a:t>
            </a:fld>
            <a:endParaRPr lang="en-US" altLang="en-US" sz="120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endParaRPr lang="en-US" altLang="en-US" smtClean="0">
              <a:sym typeface="Lucida Grande" pitchFamily="48" charset="0"/>
            </a:endParaRPr>
          </a:p>
        </p:txBody>
      </p:sp>
    </p:spTree>
    <p:extLst>
      <p:ext uri="{BB962C8B-B14F-4D97-AF65-F5344CB8AC3E}">
        <p14:creationId xmlns:p14="http://schemas.microsoft.com/office/powerpoint/2010/main" val="3728310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A46EE0E-7E10-4831-B9EA-BA1AB9C255D0}" type="slidenum">
              <a:rPr lang="en-US" altLang="en-US" sz="1200"/>
              <a:pPr/>
              <a:t>15</a:t>
            </a:fld>
            <a:endParaRPr lang="en-US" altLang="en-US" sz="120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r>
              <a:rPr lang="en-US" altLang="en-US" smtClean="0">
                <a:sym typeface="Lucida Grande" pitchFamily="48" charset="0"/>
              </a:rPr>
              <a:t>Answer: A</a:t>
            </a:r>
          </a:p>
        </p:txBody>
      </p:sp>
    </p:spTree>
    <p:extLst>
      <p:ext uri="{BB962C8B-B14F-4D97-AF65-F5344CB8AC3E}">
        <p14:creationId xmlns:p14="http://schemas.microsoft.com/office/powerpoint/2010/main" val="1324065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5E94B67-21CC-4D89-A473-4A33AE8EAD6F}" type="slidenum">
              <a:rPr lang="en-US" altLang="en-US" sz="1200"/>
              <a:pPr/>
              <a:t>17</a:t>
            </a:fld>
            <a:endParaRPr lang="en-US" altLang="en-US" sz="1200"/>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r>
              <a:rPr lang="en-US" altLang="en-US" smtClean="0">
                <a:sym typeface="Lucida Grande" pitchFamily="48" charset="0"/>
              </a:rPr>
              <a:t>Answer: A</a:t>
            </a:r>
          </a:p>
        </p:txBody>
      </p:sp>
    </p:spTree>
    <p:extLst>
      <p:ext uri="{BB962C8B-B14F-4D97-AF65-F5344CB8AC3E}">
        <p14:creationId xmlns:p14="http://schemas.microsoft.com/office/powerpoint/2010/main" val="3009278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087C81E-C4E0-4DA9-ABCC-21935B964372}" type="slidenum">
              <a:rPr lang="en-US" altLang="en-US" sz="1200"/>
              <a:pPr/>
              <a:t>18</a:t>
            </a:fld>
            <a:endParaRPr lang="en-US" altLang="en-US" sz="120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r>
              <a:rPr lang="en-US" altLang="en-US" smtClean="0">
                <a:sym typeface="Lucida Grande" pitchFamily="48" charset="0"/>
              </a:rPr>
              <a:t>Answer: A</a:t>
            </a:r>
          </a:p>
        </p:txBody>
      </p:sp>
    </p:spTree>
    <p:extLst>
      <p:ext uri="{BB962C8B-B14F-4D97-AF65-F5344CB8AC3E}">
        <p14:creationId xmlns:p14="http://schemas.microsoft.com/office/powerpoint/2010/main" val="2506265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F41DBFD-5074-4BC0-84B4-3B4CE8C6BB6F}" type="slidenum">
              <a:rPr lang="en-US" altLang="en-US" sz="1200"/>
              <a:pPr/>
              <a:t>19</a:t>
            </a:fld>
            <a:endParaRPr lang="en-US" altLang="en-US" sz="120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r>
              <a:rPr lang="en-US" altLang="en-US" smtClean="0">
                <a:sym typeface="Lucida Grande" pitchFamily="48" charset="0"/>
              </a:rPr>
              <a:t>Answer: A</a:t>
            </a:r>
          </a:p>
        </p:txBody>
      </p:sp>
    </p:spTree>
    <p:extLst>
      <p:ext uri="{BB962C8B-B14F-4D97-AF65-F5344CB8AC3E}">
        <p14:creationId xmlns:p14="http://schemas.microsoft.com/office/powerpoint/2010/main" val="1944578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D3EE59A-6DD1-42CB-A74E-93D6A21EAEC7}" type="slidenum">
              <a:rPr lang="en-US" altLang="en-US" sz="1200"/>
              <a:pPr/>
              <a:t>20</a:t>
            </a:fld>
            <a:endParaRPr lang="en-US" altLang="en-US" sz="12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r>
              <a:rPr lang="en-US" altLang="en-US" smtClean="0">
                <a:sym typeface="Lucida Grande" pitchFamily="48" charset="0"/>
              </a:rPr>
              <a:t>Answer: C</a:t>
            </a:r>
          </a:p>
        </p:txBody>
      </p:sp>
    </p:spTree>
    <p:extLst>
      <p:ext uri="{BB962C8B-B14F-4D97-AF65-F5344CB8AC3E}">
        <p14:creationId xmlns:p14="http://schemas.microsoft.com/office/powerpoint/2010/main" val="4221302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01CF9057-E6A3-41DF-B914-75E7D523B985}" type="slidenum">
              <a:rPr lang="en-US" altLang="en-US" sz="1200"/>
              <a:pPr/>
              <a:t>21</a:t>
            </a:fld>
            <a:endParaRPr lang="en-US" altLang="en-US"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r>
              <a:rPr lang="en-US" altLang="en-US" smtClean="0">
                <a:sym typeface="Lucida Grande" pitchFamily="48" charset="0"/>
              </a:rPr>
              <a:t>Answer: C</a:t>
            </a:r>
          </a:p>
        </p:txBody>
      </p:sp>
    </p:spTree>
    <p:extLst>
      <p:ext uri="{BB962C8B-B14F-4D97-AF65-F5344CB8AC3E}">
        <p14:creationId xmlns:p14="http://schemas.microsoft.com/office/powerpoint/2010/main" val="1959571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71F2FA6-05AD-4A18-A012-38E9EB88BA6F}" type="slidenum">
              <a:rPr lang="en-US" altLang="en-US" sz="1200"/>
              <a:pPr/>
              <a:t>22</a:t>
            </a:fld>
            <a:endParaRPr lang="en-US" altLang="en-US" sz="120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779971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169069A-7893-4B2E-A862-E285AA42E04E}" type="slidenum">
              <a:rPr lang="en-US" altLang="en-US" sz="1200"/>
              <a:pPr/>
              <a:t>23</a:t>
            </a:fld>
            <a:endParaRPr lang="en-US" altLang="en-US"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228937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F8BC0E54-1F56-49F2-A231-FBCBD4027019}" type="slidenum">
              <a:rPr lang="en-US" altLang="en-US" sz="1200"/>
              <a:pPr/>
              <a:t>24</a:t>
            </a:fld>
            <a:endParaRPr lang="en-US" altLang="en-US" sz="12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98575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BDABFD8-DD80-4211-B298-3FCACA276F45}" type="slidenum">
              <a:rPr lang="en-US" altLang="en-US" sz="1200"/>
              <a:pPr/>
              <a:t>2</a:t>
            </a:fld>
            <a:endParaRPr lang="en-US" altLang="en-US" sz="1200"/>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072187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D4539EA-FC75-4AE0-B9F8-12D75C51311B}" type="slidenum">
              <a:rPr lang="en-US" altLang="en-US" sz="1200"/>
              <a:pPr/>
              <a:t>27</a:t>
            </a:fld>
            <a:endParaRPr lang="en-US" altLang="en-US"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867275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B399E794-7693-4D59-AE15-7DAA54C0512F}" type="slidenum">
              <a:rPr lang="en-US" altLang="en-US" sz="1200"/>
              <a:pPr/>
              <a:t>28</a:t>
            </a:fld>
            <a:endParaRPr lang="en-US" altLang="en-US" sz="120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620669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06A92EA1-DBB5-4CE5-BD2F-7CD492E92059}" type="slidenum">
              <a:rPr lang="en-US" altLang="en-US" sz="1200"/>
              <a:pPr/>
              <a:t>29</a:t>
            </a:fld>
            <a:endParaRPr lang="en-US" altLang="en-US" sz="120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469977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37EA1E1-3366-432C-B7CC-D79FB841CEEC}" type="slidenum">
              <a:rPr lang="en-US" altLang="en-US" sz="1200"/>
              <a:pPr/>
              <a:t>30</a:t>
            </a:fld>
            <a:endParaRPr lang="en-US" altLang="en-US" sz="12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810925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DD451B2-338A-4128-8A5B-E9578A78E42C}" type="slidenum">
              <a:rPr lang="en-US" altLang="en-US" sz="1200"/>
              <a:pPr/>
              <a:t>33</a:t>
            </a:fld>
            <a:endParaRPr lang="en-US" altLang="en-US" sz="1200"/>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r>
              <a:rPr lang="en-US" altLang="en-US" smtClean="0">
                <a:sym typeface="Lucida Grande" pitchFamily="48" charset="0"/>
              </a:rPr>
              <a:t>Answer: C</a:t>
            </a:r>
          </a:p>
        </p:txBody>
      </p:sp>
    </p:spTree>
    <p:extLst>
      <p:ext uri="{BB962C8B-B14F-4D97-AF65-F5344CB8AC3E}">
        <p14:creationId xmlns:p14="http://schemas.microsoft.com/office/powerpoint/2010/main" val="2795948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019A43A-D676-4115-A6C4-79843E601C47}" type="slidenum">
              <a:rPr lang="en-US" altLang="en-US" sz="1200"/>
              <a:pPr/>
              <a:t>34</a:t>
            </a:fld>
            <a:endParaRPr lang="en-US" altLang="en-US" sz="120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r>
              <a:rPr lang="en-US" altLang="en-US" smtClean="0">
                <a:sym typeface="Lucida Grande" pitchFamily="48" charset="0"/>
              </a:rPr>
              <a:t>Answer: C</a:t>
            </a:r>
          </a:p>
        </p:txBody>
      </p:sp>
    </p:spTree>
    <p:extLst>
      <p:ext uri="{BB962C8B-B14F-4D97-AF65-F5344CB8AC3E}">
        <p14:creationId xmlns:p14="http://schemas.microsoft.com/office/powerpoint/2010/main" val="118308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4F908A5-9616-4FB7-AD64-A028FBA507B4}" type="slidenum">
              <a:rPr lang="en-US" altLang="en-US" sz="1200"/>
              <a:pPr/>
              <a:t>38</a:t>
            </a:fld>
            <a:endParaRPr lang="en-US" altLang="en-US"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722173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B123A7E8-84DF-437D-8CF4-4EEBD18CDA16}" type="slidenum">
              <a:rPr lang="en-US" altLang="en-US" sz="1200"/>
              <a:pPr/>
              <a:t>39</a:t>
            </a:fld>
            <a:endParaRPr lang="en-US" altLang="en-US" sz="1200"/>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r>
              <a:rPr lang="en-US" altLang="en-US" smtClean="0">
                <a:sym typeface="Lucida Grande" pitchFamily="48" charset="0"/>
              </a:rPr>
              <a:t>Answer: A</a:t>
            </a:r>
          </a:p>
        </p:txBody>
      </p:sp>
    </p:spTree>
    <p:extLst>
      <p:ext uri="{BB962C8B-B14F-4D97-AF65-F5344CB8AC3E}">
        <p14:creationId xmlns:p14="http://schemas.microsoft.com/office/powerpoint/2010/main" val="2139057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89EF8037-40A6-43D6-A5CA-C43BA75A067F}" type="slidenum">
              <a:rPr lang="en-US" altLang="en-US" sz="1200"/>
              <a:pPr/>
              <a:t>40</a:t>
            </a:fld>
            <a:endParaRPr lang="en-US" altLang="en-US" sz="120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r>
              <a:rPr lang="en-US" altLang="en-US" smtClean="0">
                <a:sym typeface="Lucida Grande" pitchFamily="48" charset="0"/>
              </a:rPr>
              <a:t>Answer: A</a:t>
            </a:r>
          </a:p>
        </p:txBody>
      </p:sp>
    </p:spTree>
    <p:extLst>
      <p:ext uri="{BB962C8B-B14F-4D97-AF65-F5344CB8AC3E}">
        <p14:creationId xmlns:p14="http://schemas.microsoft.com/office/powerpoint/2010/main" val="1652954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7E6EE02-8F44-4C30-9177-E4BB6C9F2C32}" type="slidenum">
              <a:rPr lang="en-US" altLang="en-US" sz="1200"/>
              <a:pPr/>
              <a:t>41</a:t>
            </a:fld>
            <a:endParaRPr lang="en-US" altLang="en-US"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11295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BA7F8C8-093A-4A66-A066-8BA064C99332}" type="slidenum">
              <a:rPr lang="en-US" altLang="en-US" sz="1200"/>
              <a:pPr/>
              <a:t>3</a:t>
            </a:fld>
            <a:endParaRPr lang="en-US" altLang="en-US" sz="1200"/>
          </a:p>
        </p:txBody>
      </p:sp>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r>
              <a:rPr lang="en-US" altLang="en-US" smtClean="0">
                <a:sym typeface="Lucida Grande" pitchFamily="48" charset="0"/>
              </a:rPr>
              <a:t>Answer: B</a:t>
            </a:r>
          </a:p>
        </p:txBody>
      </p:sp>
    </p:spTree>
    <p:extLst>
      <p:ext uri="{BB962C8B-B14F-4D97-AF65-F5344CB8AC3E}">
        <p14:creationId xmlns:p14="http://schemas.microsoft.com/office/powerpoint/2010/main" val="2809846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2DFB8E3F-809C-4775-A509-D556DCFF1699}" type="slidenum">
              <a:rPr lang="en-US" altLang="en-US" sz="1200"/>
              <a:pPr/>
              <a:t>42</a:t>
            </a:fld>
            <a:endParaRPr lang="en-US" altLang="en-US"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154232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3AA3F94-A584-4E91-8834-946849A52510}" type="slidenum">
              <a:rPr lang="en-US" altLang="en-US" sz="1200"/>
              <a:pPr/>
              <a:t>43</a:t>
            </a:fld>
            <a:endParaRPr lang="en-US" altLang="en-US"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1111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B0AB30E5-AD15-464A-9EAC-FD189509991C}" type="slidenum">
              <a:rPr lang="en-US" altLang="en-US" sz="1200"/>
              <a:pPr/>
              <a:t>44</a:t>
            </a:fld>
            <a:endParaRPr lang="en-US" altLang="en-US"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0736241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9E42A92-E9D6-480C-81A5-27B21F775D16}" type="slidenum">
              <a:rPr lang="en-US" altLang="en-US" sz="1200"/>
              <a:pPr/>
              <a:t>45</a:t>
            </a:fld>
            <a:endParaRPr lang="en-US" altLang="en-US"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249339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9E42A92-E9D6-480C-81A5-27B21F775D16}" type="slidenum">
              <a:rPr lang="en-US" altLang="en-US" sz="1200"/>
              <a:pPr/>
              <a:t>46</a:t>
            </a:fld>
            <a:endParaRPr lang="en-US" altLang="en-US"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817798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9E42A92-E9D6-480C-81A5-27B21F775D16}" type="slidenum">
              <a:rPr lang="en-US" altLang="en-US" sz="1200"/>
              <a:pPr/>
              <a:t>47</a:t>
            </a:fld>
            <a:endParaRPr lang="en-US" altLang="en-US"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1615142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FCB9783A-998E-4B30-9163-4A0C126C0204}" type="slidenum">
              <a:rPr lang="en-US" altLang="en-US" sz="1200"/>
              <a:pPr/>
              <a:t>48</a:t>
            </a:fld>
            <a:endParaRPr lang="en-US" altLang="en-US"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951965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C8FE872-B232-409E-82F1-AE811E0601A9}" type="slidenum">
              <a:rPr lang="en-US" altLang="en-US" sz="1200"/>
              <a:pPr/>
              <a:t>50</a:t>
            </a:fld>
            <a:endParaRPr lang="en-US" altLang="en-US" sz="1200"/>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r>
              <a:rPr lang="en-US" altLang="en-US" smtClean="0">
                <a:sym typeface="Lucida Grande" pitchFamily="48" charset="0"/>
              </a:rPr>
              <a:t>Answer: B</a:t>
            </a:r>
          </a:p>
        </p:txBody>
      </p:sp>
    </p:spTree>
    <p:extLst>
      <p:ext uri="{BB962C8B-B14F-4D97-AF65-F5344CB8AC3E}">
        <p14:creationId xmlns:p14="http://schemas.microsoft.com/office/powerpoint/2010/main" val="2792836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676A6804-F9EC-4384-BFA6-E20574EBC1AB}" type="slidenum">
              <a:rPr lang="en-US" altLang="en-US" sz="1200"/>
              <a:pPr/>
              <a:t>51</a:t>
            </a:fld>
            <a:endParaRPr lang="en-US" altLang="en-US" sz="12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r>
              <a:rPr lang="en-US" altLang="en-US" smtClean="0">
                <a:sym typeface="Lucida Grande" pitchFamily="48" charset="0"/>
              </a:rPr>
              <a:t>Answer: B</a:t>
            </a:r>
          </a:p>
        </p:txBody>
      </p:sp>
    </p:spTree>
    <p:extLst>
      <p:ext uri="{BB962C8B-B14F-4D97-AF65-F5344CB8AC3E}">
        <p14:creationId xmlns:p14="http://schemas.microsoft.com/office/powerpoint/2010/main" val="3695311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D1527846-EE4F-4F3A-9D4B-FDE58F7A731B}" type="slidenum">
              <a:rPr lang="en-US" altLang="en-US" sz="1200"/>
              <a:pPr/>
              <a:t>53</a:t>
            </a:fld>
            <a:endParaRPr lang="en-US" altLang="en-US" sz="120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464615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4273009F-ECFB-474C-BB9D-8C73E04AB51C}" type="slidenum">
              <a:rPr lang="en-US" altLang="en-US" sz="1200"/>
              <a:pPr/>
              <a:t>4</a:t>
            </a:fld>
            <a:endParaRPr lang="en-US" altLang="en-US" sz="1200"/>
          </a:p>
        </p:txBody>
      </p:sp>
      <p:sp>
        <p:nvSpPr>
          <p:cNvPr id="12291" name="Rectangle 2"/>
          <p:cNvSpPr>
            <a:spLocks noGrp="1" noRot="1" noChangeAspect="1" noChangeArrowheads="1" noTextEdit="1"/>
          </p:cNvSpPr>
          <p:nvPr>
            <p:ph type="sldImg"/>
          </p:nvPr>
        </p:nvSpPr>
        <p:spPr>
          <a:solidFill>
            <a:srgbClr val="FFFFFF"/>
          </a:solidFill>
          <a:ln/>
        </p:spPr>
      </p:sp>
      <p:sp>
        <p:nvSpPr>
          <p:cNvPr id="12292"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r>
              <a:rPr lang="en-US" altLang="en-US" smtClean="0">
                <a:sym typeface="Lucida Grande" pitchFamily="48" charset="0"/>
              </a:rPr>
              <a:t>Answer: B</a:t>
            </a:r>
          </a:p>
        </p:txBody>
      </p:sp>
    </p:spTree>
    <p:extLst>
      <p:ext uri="{BB962C8B-B14F-4D97-AF65-F5344CB8AC3E}">
        <p14:creationId xmlns:p14="http://schemas.microsoft.com/office/powerpoint/2010/main" val="14680705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7344DF0-46F4-45B1-B973-A62618D4198A}" type="slidenum">
              <a:rPr lang="en-US" altLang="en-US" sz="1200"/>
              <a:pPr/>
              <a:t>56</a:t>
            </a:fld>
            <a:endParaRPr lang="en-US" altLang="en-US" sz="1200"/>
          </a:p>
        </p:txBody>
      </p:sp>
      <p:sp>
        <p:nvSpPr>
          <p:cNvPr id="14339" name="Rectangle 2"/>
          <p:cNvSpPr>
            <a:spLocks noGrp="1" noRot="1" noChangeAspect="1" noChangeArrowheads="1" noTextEdit="1"/>
          </p:cNvSpPr>
          <p:nvPr>
            <p:ph type="sldImg"/>
          </p:nvPr>
        </p:nvSpPr>
        <p:spPr>
          <a:solidFill>
            <a:srgbClr val="FFFFFF"/>
          </a:solidFill>
          <a:ln/>
        </p:spPr>
      </p:sp>
      <p:sp>
        <p:nvSpPr>
          <p:cNvPr id="14340"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r>
              <a:rPr lang="en-US" altLang="en-US" smtClean="0">
                <a:sym typeface="Lucida Grande" pitchFamily="48" charset="0"/>
              </a:rPr>
              <a:t>Answer: B</a:t>
            </a:r>
          </a:p>
        </p:txBody>
      </p:sp>
    </p:spTree>
    <p:extLst>
      <p:ext uri="{BB962C8B-B14F-4D97-AF65-F5344CB8AC3E}">
        <p14:creationId xmlns:p14="http://schemas.microsoft.com/office/powerpoint/2010/main" val="1169222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C6657D31-A23E-4027-B9A2-BC58D747FC6D}" type="slidenum">
              <a:rPr lang="en-US" altLang="en-US" sz="1200"/>
              <a:pPr/>
              <a:t>57</a:t>
            </a:fld>
            <a:endParaRPr lang="en-US" altLang="en-US" sz="1200"/>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r>
              <a:rPr lang="en-US" altLang="en-US" smtClean="0">
                <a:sym typeface="Lucida Grande" pitchFamily="48" charset="0"/>
              </a:rPr>
              <a:t>Answer: B</a:t>
            </a:r>
          </a:p>
        </p:txBody>
      </p:sp>
    </p:spTree>
    <p:extLst>
      <p:ext uri="{BB962C8B-B14F-4D97-AF65-F5344CB8AC3E}">
        <p14:creationId xmlns:p14="http://schemas.microsoft.com/office/powerpoint/2010/main" val="156465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106C1455-7426-4791-9E0B-D75647DD23EE}" type="slidenum">
              <a:rPr lang="en-US" altLang="en-US" sz="1200"/>
              <a:pPr/>
              <a:t>5</a:t>
            </a:fld>
            <a:endParaRPr lang="en-US" altLang="en-US" sz="120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endParaRPr lang="en-US" altLang="en-US" smtClean="0">
              <a:sym typeface="Lucida Grande" pitchFamily="48" charset="0"/>
            </a:endParaRPr>
          </a:p>
        </p:txBody>
      </p:sp>
    </p:spTree>
    <p:extLst>
      <p:ext uri="{BB962C8B-B14F-4D97-AF65-F5344CB8AC3E}">
        <p14:creationId xmlns:p14="http://schemas.microsoft.com/office/powerpoint/2010/main" val="254319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905C21E4-F0C9-48A4-8274-24D12361AE1E}" type="slidenum">
              <a:rPr lang="en-US" altLang="en-US" sz="1200"/>
              <a:pPr/>
              <a:t>7</a:t>
            </a:fld>
            <a:endParaRPr lang="en-US" altLang="en-US" sz="1200"/>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endParaRPr lang="en-US" altLang="en-US" smtClean="0">
              <a:sym typeface="Lucida Grande" pitchFamily="48" charset="0"/>
            </a:endParaRPr>
          </a:p>
        </p:txBody>
      </p:sp>
    </p:spTree>
    <p:extLst>
      <p:ext uri="{BB962C8B-B14F-4D97-AF65-F5344CB8AC3E}">
        <p14:creationId xmlns:p14="http://schemas.microsoft.com/office/powerpoint/2010/main" val="811649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3359A286-ACB1-462E-AB3F-88238A8A7085}" type="slidenum">
              <a:rPr lang="en-US" altLang="en-US" sz="1200"/>
              <a:pPr/>
              <a:t>9</a:t>
            </a:fld>
            <a:endParaRPr lang="en-US" altLang="en-US" sz="120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endParaRPr lang="en-US" altLang="en-US" smtClean="0">
              <a:sym typeface="Lucida Grande" pitchFamily="48" charset="0"/>
            </a:endParaRPr>
          </a:p>
        </p:txBody>
      </p:sp>
    </p:spTree>
    <p:extLst>
      <p:ext uri="{BB962C8B-B14F-4D97-AF65-F5344CB8AC3E}">
        <p14:creationId xmlns:p14="http://schemas.microsoft.com/office/powerpoint/2010/main" val="1530677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A9C6814B-4942-4FA8-8535-E13AE1BC21CF}" type="slidenum">
              <a:rPr lang="en-US" altLang="en-US" sz="1200"/>
              <a:pPr/>
              <a:t>11</a:t>
            </a:fld>
            <a:endParaRPr lang="en-US" altLang="en-US" sz="120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endParaRPr lang="en-US" altLang="en-US" smtClean="0">
              <a:sym typeface="Lucida Grande" pitchFamily="48" charset="0"/>
            </a:endParaRPr>
          </a:p>
        </p:txBody>
      </p:sp>
    </p:spTree>
    <p:extLst>
      <p:ext uri="{BB962C8B-B14F-4D97-AF65-F5344CB8AC3E}">
        <p14:creationId xmlns:p14="http://schemas.microsoft.com/office/powerpoint/2010/main" val="292365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fld id="{5E6E1A74-59F4-413E-A79D-B6F6DAD04F68}" type="slidenum">
              <a:rPr lang="en-US" altLang="en-US" sz="1200"/>
              <a:pPr/>
              <a:t>13</a:t>
            </a:fld>
            <a:endParaRPr lang="en-US" altLang="en-US" sz="120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eaLnBrk="1" hangingPunct="1"/>
            <a:endParaRPr lang="en-US" altLang="en-US" smtClean="0">
              <a:sym typeface="Lucida Grande" pitchFamily="48" charset="0"/>
            </a:endParaRPr>
          </a:p>
        </p:txBody>
      </p:sp>
    </p:spTree>
    <p:extLst>
      <p:ext uri="{BB962C8B-B14F-4D97-AF65-F5344CB8AC3E}">
        <p14:creationId xmlns:p14="http://schemas.microsoft.com/office/powerpoint/2010/main" val="2751165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202239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96662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2492559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92262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41" descr="770113_7"/>
          <p:cNvPicPr>
            <a:picLocks noChangeAspect="1" noChangeArrowheads="1"/>
          </p:cNvPicPr>
          <p:nvPr userDrawn="1"/>
        </p:nvPicPr>
        <p:blipFill>
          <a:blip r:embed="rId2">
            <a:extLst>
              <a:ext uri="{28A0092B-C50C-407E-A947-70E740481C1C}">
                <a14:useLocalDpi xmlns:a14="http://schemas.microsoft.com/office/drawing/2010/main" val="0"/>
              </a:ext>
            </a:extLst>
          </a:blip>
          <a:srcRect t="19267" b="2799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4"/>
          <p:cNvSpPr txBox="1">
            <a:spLocks noChangeArrowheads="1"/>
          </p:cNvSpPr>
          <p:nvPr userDrawn="1"/>
        </p:nvSpPr>
        <p:spPr bwMode="auto">
          <a:xfrm>
            <a:off x="276225" y="6537325"/>
            <a:ext cx="467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a:r>
              <a:rPr lang="en-US" altLang="en-US" sz="1000">
                <a:solidFill>
                  <a:schemeClr val="bg1"/>
                </a:solidFill>
                <a:latin typeface="Times New Roman" panose="02020603050405020304" pitchFamily="18" charset="0"/>
              </a:rPr>
              <a:t>© 2010 Pearson Education, Inc.</a:t>
            </a:r>
          </a:p>
        </p:txBody>
      </p:sp>
      <p:sp>
        <p:nvSpPr>
          <p:cNvPr id="5" name="Text Box 42"/>
          <p:cNvSpPr txBox="1">
            <a:spLocks noChangeArrowheads="1"/>
          </p:cNvSpPr>
          <p:nvPr userDrawn="1"/>
        </p:nvSpPr>
        <p:spPr bwMode="auto">
          <a:xfrm>
            <a:off x="2578100" y="6200775"/>
            <a:ext cx="6565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a:r>
              <a:rPr lang="en-US" altLang="en-US" sz="1800" b="1">
                <a:solidFill>
                  <a:schemeClr val="bg1"/>
                </a:solidFill>
                <a:ea typeface="ＭＳ Ｐゴシック" panose="020B0600070205080204" pitchFamily="34" charset="-128"/>
              </a:rPr>
              <a:t>PowerPoint</a:t>
            </a:r>
            <a:r>
              <a:rPr lang="en-US" altLang="en-US" sz="1800" b="1" baseline="30000">
                <a:solidFill>
                  <a:schemeClr val="bg1"/>
                </a:solidFill>
                <a:ea typeface="ＭＳ Ｐゴシック" panose="020B0600070205080204" pitchFamily="34" charset="-128"/>
              </a:rPr>
              <a:t>®</a:t>
            </a:r>
            <a:r>
              <a:rPr lang="en-US" altLang="en-US" sz="1800" b="1">
                <a:solidFill>
                  <a:schemeClr val="bg1"/>
                </a:solidFill>
                <a:ea typeface="ＭＳ Ｐゴシック" panose="020B0600070205080204" pitchFamily="34" charset="-128"/>
              </a:rPr>
              <a:t> Lectures for</a:t>
            </a:r>
          </a:p>
          <a:p>
            <a:pPr algn="l"/>
            <a:r>
              <a:rPr lang="en-US" altLang="en-US" sz="1800" b="1" i="1">
                <a:solidFill>
                  <a:schemeClr val="bg1"/>
                </a:solidFill>
                <a:ea typeface="ＭＳ Ｐゴシック" panose="020B0600070205080204" pitchFamily="34" charset="-128"/>
              </a:rPr>
              <a:t>College Physics: A Strategic Approach, </a:t>
            </a:r>
            <a:r>
              <a:rPr lang="en-US" altLang="en-US" sz="1800" b="1">
                <a:solidFill>
                  <a:schemeClr val="bg1"/>
                </a:solidFill>
                <a:ea typeface="ＭＳ Ｐゴシック" panose="020B0600070205080204" pitchFamily="34" charset="-128"/>
              </a:rPr>
              <a:t>Second Edition</a:t>
            </a:r>
            <a:endParaRPr lang="en-US" altLang="en-US" sz="1800" b="1">
              <a:solidFill>
                <a:schemeClr val="bg1"/>
              </a:solidFill>
              <a:latin typeface="Times New Roman" panose="02020603050405020304" pitchFamily="18" charset="0"/>
              <a:ea typeface="ＭＳ Ｐゴシック" panose="020B0600070205080204" pitchFamily="34" charset="-128"/>
            </a:endParaRPr>
          </a:p>
        </p:txBody>
      </p:sp>
      <p:sp>
        <p:nvSpPr>
          <p:cNvPr id="577576" name="Rectangle 40"/>
          <p:cNvSpPr>
            <a:spLocks noGrp="1" noChangeArrowheads="1"/>
          </p:cNvSpPr>
          <p:nvPr>
            <p:ph type="subTitle" idx="1"/>
          </p:nvPr>
        </p:nvSpPr>
        <p:spPr bwMode="auto">
          <a:xfrm>
            <a:off x="5153025" y="2420938"/>
            <a:ext cx="3800475" cy="20955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anose="05000000000000000000" pitchFamily="2" charset="2"/>
              <a:buNone/>
              <a:defRPr sz="4000" b="1">
                <a:latin typeface="Times New Roman" panose="02020603050405020304" pitchFamily="18" charset="0"/>
              </a:defRPr>
            </a:lvl1pPr>
          </a:lstStyle>
          <a:p>
            <a:pPr lvl="0"/>
            <a:r>
              <a:rPr lang="en-US" altLang="en-US" noProof="0" smtClean="0"/>
              <a:t>Click to edit Master subtitle style</a:t>
            </a:r>
          </a:p>
        </p:txBody>
      </p:sp>
    </p:spTree>
    <p:extLst>
      <p:ext uri="{BB962C8B-B14F-4D97-AF65-F5344CB8AC3E}">
        <p14:creationId xmlns:p14="http://schemas.microsoft.com/office/powerpoint/2010/main" val="408092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05353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76942-3687-416E-B514-2A7250E0FD0F}"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58708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D76942-3687-416E-B514-2A7250E0FD0F}"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30536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D76942-3687-416E-B514-2A7250E0FD0F}" type="datetimeFigureOut">
              <a:rPr lang="en-US" smtClean="0"/>
              <a:t>5/11/2014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223925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76942-3687-416E-B514-2A7250E0FD0F}" type="datetimeFigureOut">
              <a:rPr lang="en-US" smtClean="0"/>
              <a:t>5/11/2014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98118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76942-3687-416E-B514-2A7250E0FD0F}" type="datetimeFigureOut">
              <a:rPr lang="en-US" smtClean="0"/>
              <a:t>5/11/2014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79180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76942-3687-416E-B514-2A7250E0FD0F}"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132863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76942-3687-416E-B514-2A7250E0FD0F}"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1485503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76942-3687-416E-B514-2A7250E0FD0F}" type="datetimeFigureOut">
              <a:rPr lang="en-US" smtClean="0"/>
              <a:t>5/11/2014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CAF73-FAE7-451E-8C47-9DB4DCA1B76D}" type="slidenum">
              <a:rPr lang="en-US" smtClean="0"/>
              <a:t>‹#›</a:t>
            </a:fld>
            <a:endParaRPr lang="en-US"/>
          </a:p>
        </p:txBody>
      </p:sp>
    </p:spTree>
    <p:extLst>
      <p:ext uri="{BB962C8B-B14F-4D97-AF65-F5344CB8AC3E}">
        <p14:creationId xmlns:p14="http://schemas.microsoft.com/office/powerpoint/2010/main" val="1837110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hyperlink" Target="20_02SeaLion_SV.m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8.e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2.xml"/><Relationship Id="rId4"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2.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3.emf"/><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12.xml"/><Relationship Id="rId4"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3.xml"/><Relationship Id="rId7" Type="http://schemas.openxmlformats.org/officeDocument/2006/relationships/image" Target="../media/image35.emf"/><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12.xml"/><Relationship Id="rId4"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22.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17.xml"/><Relationship Id="rId7" Type="http://schemas.openxmlformats.org/officeDocument/2006/relationships/image" Target="../media/image39.emf"/><Relationship Id="rId2" Type="http://schemas.openxmlformats.org/officeDocument/2006/relationships/tags" Target="../tags/tag1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12.xml"/><Relationship Id="rId4" Type="http://schemas.openxmlformats.org/officeDocument/2006/relationships/tags" Target="../tags/tag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20.xml"/><Relationship Id="rId7" Type="http://schemas.openxmlformats.org/officeDocument/2006/relationships/image" Target="../media/image41.png"/><Relationship Id="rId2" Type="http://schemas.openxmlformats.org/officeDocument/2006/relationships/tags" Target="../tags/tag19.xml"/><Relationship Id="rId1" Type="http://schemas.openxmlformats.org/officeDocument/2006/relationships/vmlDrawing" Target="../drawings/vmlDrawing5.vml"/><Relationship Id="rId6" Type="http://schemas.openxmlformats.org/officeDocument/2006/relationships/tags" Target="../tags/tag20.xml"/><Relationship Id="rId5" Type="http://schemas.openxmlformats.org/officeDocument/2006/relationships/slideLayout" Target="../slideLayouts/slideLayout12.xml"/><Relationship Id="rId4" Type="http://schemas.openxmlformats.org/officeDocument/2006/relationships/tags" Target="../tags/tag21.xml"/><Relationship Id="rId9" Type="http://schemas.openxmlformats.org/officeDocument/2006/relationships/image" Target="../media/image40.emf"/></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NULL"/><Relationship Id="rId7"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2.pn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48.emf"/><Relationship Id="rId2" Type="http://schemas.openxmlformats.org/officeDocument/2006/relationships/tags" Target="../tags/tag24.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Layout" Target="../slideLayouts/slideLayout12.xml"/><Relationship Id="rId4" Type="http://schemas.openxmlformats.org/officeDocument/2006/relationships/tags" Target="../tags/tag26.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28.xml"/><Relationship Id="rId7" Type="http://schemas.openxmlformats.org/officeDocument/2006/relationships/image" Target="../media/image12.png"/><Relationship Id="rId2" Type="http://schemas.openxmlformats.org/officeDocument/2006/relationships/tags" Target="../tags/tag27.xml"/><Relationship Id="rId1" Type="http://schemas.openxmlformats.org/officeDocument/2006/relationships/vmlDrawing" Target="../drawings/vmlDrawing7.vml"/><Relationship Id="rId6" Type="http://schemas.openxmlformats.org/officeDocument/2006/relationships/tags" Target="../tags/tag28.xml"/><Relationship Id="rId5" Type="http://schemas.openxmlformats.org/officeDocument/2006/relationships/slideLayout" Target="../slideLayouts/slideLayout12.xml"/><Relationship Id="rId4" Type="http://schemas.openxmlformats.org/officeDocument/2006/relationships/tags" Target="../tags/tag29.xml"/><Relationship Id="rId9" Type="http://schemas.openxmlformats.org/officeDocument/2006/relationships/image" Target="../media/image50.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2.png"/><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51.emf"/><Relationship Id="rId2" Type="http://schemas.openxmlformats.org/officeDocument/2006/relationships/tags" Target="../tags/tag31.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Layout" Target="../slideLayouts/slideLayout12.xml"/><Relationship Id="rId4" Type="http://schemas.openxmlformats.org/officeDocument/2006/relationships/tags" Target="../tags/tag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53.emf"/><Relationship Id="rId2" Type="http://schemas.openxmlformats.org/officeDocument/2006/relationships/tags" Target="../tags/tag34.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Layout" Target="../slideLayouts/slideLayout12.xml"/><Relationship Id="rId4" Type="http://schemas.openxmlformats.org/officeDocument/2006/relationships/tags" Target="../tags/tag36.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12.xml"/><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bwMode="auto">
          <a:xfrm>
            <a:off x="155575" y="388938"/>
            <a:ext cx="87090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8099" dir="2700000" algn="ctr" rotWithShape="0">
                    <a:srgbClr val="7F7F7F"/>
                  </a:outerShdw>
                </a:effectLst>
              </a14:hiddenEffects>
            </a:ext>
          </a:extLst>
        </p:spPr>
        <p:txBody>
          <a:bodyPr/>
          <a:lstStyle/>
          <a:p>
            <a:pPr marL="0" indent="0" eaLnBrk="1" hangingPunct="1"/>
            <a:r>
              <a:rPr lang="en-US" altLang="en-US" sz="5500" smtClean="0">
                <a:solidFill>
                  <a:srgbClr val="F9D209"/>
                </a:solidFill>
              </a:rPr>
              <a:t>Chapter 1</a:t>
            </a:r>
          </a:p>
        </p:txBody>
      </p:sp>
      <p:sp>
        <p:nvSpPr>
          <p:cNvPr id="512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sz="1400" b="1">
                <a:latin typeface="Tahoma" panose="020B0604030504040204" pitchFamily="34" charset="0"/>
              </a:rPr>
              <a:t>0</a:t>
            </a:r>
          </a:p>
        </p:txBody>
      </p:sp>
      <p:sp>
        <p:nvSpPr>
          <p:cNvPr id="5124" name="Rectangle 9"/>
          <p:cNvSpPr>
            <a:spLocks noGrp="1" noChangeArrowheads="1"/>
          </p:cNvSpPr>
          <p:nvPr>
            <p:ph type="subTitle" idx="1"/>
          </p:nvPr>
        </p:nvSpPr>
        <p:spPr>
          <a:xfrm>
            <a:off x="5140325" y="2382838"/>
            <a:ext cx="4003675" cy="2692400"/>
          </a:xfrm>
          <a:noFill/>
          <a:extLst>
            <a:ext uri="{91240B29-F687-4F45-9708-019B960494DF}">
              <a14:hiddenLine xmlns:a14="http://schemas.microsoft.com/office/drawing/2010/main" w="9525">
                <a:solidFill>
                  <a:srgbClr val="FFF42A"/>
                </a:solidFill>
                <a:miter lim="800000"/>
                <a:headEnd/>
                <a:tailEnd/>
              </a14:hiddenLine>
            </a:ext>
          </a:extLst>
        </p:spPr>
        <p:txBody>
          <a:bodyPr/>
          <a:lstStyle/>
          <a:p>
            <a:pPr eaLnBrk="1" hangingPunct="1">
              <a:spcBef>
                <a:spcPct val="0"/>
              </a:spcBef>
              <a:spcAft>
                <a:spcPct val="0"/>
              </a:spcAft>
              <a:buClrTx/>
              <a:buFontTx/>
              <a:buNone/>
            </a:pPr>
            <a:r>
              <a:rPr lang="en-US" altLang="en-US" sz="4500" smtClean="0">
                <a:solidFill>
                  <a:schemeClr val="bg1"/>
                </a:solidFill>
              </a:rPr>
              <a:t>Representing Motion</a:t>
            </a:r>
          </a:p>
        </p:txBody>
      </p:sp>
    </p:spTree>
    <p:custDataLst>
      <p:tags r:id="rId1"/>
    </p:custDataLst>
    <p:extLst>
      <p:ext uri="{BB962C8B-B14F-4D97-AF65-F5344CB8AC3E}">
        <p14:creationId xmlns:p14="http://schemas.microsoft.com/office/powerpoint/2010/main" val="4255341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Particle Model</a:t>
            </a:r>
            <a:endParaRPr lang="en-US" dirty="0"/>
          </a:p>
        </p:txBody>
      </p:sp>
      <p:sp>
        <p:nvSpPr>
          <p:cNvPr id="3" name="Content Placeholder 2"/>
          <p:cNvSpPr>
            <a:spLocks noGrp="1"/>
          </p:cNvSpPr>
          <p:nvPr>
            <p:ph idx="1"/>
          </p:nvPr>
        </p:nvSpPr>
        <p:spPr>
          <a:xfrm>
            <a:off x="1635442" y="1752600"/>
            <a:ext cx="6096000" cy="685799"/>
          </a:xfrm>
        </p:spPr>
        <p:txBody>
          <a:bodyPr>
            <a:normAutofit fontScale="70000" lnSpcReduction="20000"/>
          </a:bodyPr>
          <a:lstStyle/>
          <a:p>
            <a:pPr marL="0" indent="0" algn="ctr">
              <a:buNone/>
            </a:pPr>
            <a:r>
              <a:rPr lang="en-US" dirty="0" smtClean="0"/>
              <a:t>We treat objects as though they are particles located at the center of mass of the object</a:t>
            </a:r>
            <a:endParaRPr lang="en-US" dirty="0"/>
          </a:p>
        </p:txBody>
      </p:sp>
      <p:pic>
        <p:nvPicPr>
          <p:cNvPr id="4" name="Picture 2" descr="http://www.asphaltandrubber.com/wp-content/gallery/2013-kawasaki-ninja-z800-z800e/2013-kawasaki-ninja-z8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3505219"/>
            <a:ext cx="1025842" cy="7700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asphaltandrubber.com/wp-content/gallery/2013-kawasaki-ninja-z800-z800e/2013-kawasaki-ninja-z8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0800" y="3505219"/>
            <a:ext cx="1025842" cy="7700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asphaltandrubber.com/wp-content/gallery/2013-kawasaki-ninja-z800-z800e/2013-kawasaki-ninja-z8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0200" y="3505219"/>
            <a:ext cx="1025842" cy="7700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asphaltandrubber.com/wp-content/gallery/2013-kawasaki-ninja-z800-z800e/2013-kawasaki-ninja-z8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505219"/>
            <a:ext cx="1025842" cy="77006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5740400" y="4584119"/>
            <a:ext cx="226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383121" y="4584119"/>
            <a:ext cx="226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990600" y="4584119"/>
            <a:ext cx="226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053441"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26364"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599287"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872209"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537257" y="3581400"/>
            <a:ext cx="801823" cy="369332"/>
          </a:xfrm>
          <a:prstGeom prst="rect">
            <a:avLst/>
          </a:prstGeom>
          <a:noFill/>
        </p:spPr>
        <p:txBody>
          <a:bodyPr wrap="none" rtlCol="0">
            <a:spAutoFit/>
          </a:bodyPr>
          <a:lstStyle/>
          <a:p>
            <a:r>
              <a:rPr lang="en-US" dirty="0" smtClean="0"/>
              <a:t>300 kg</a:t>
            </a:r>
            <a:endParaRPr lang="en-US" dirty="0"/>
          </a:p>
        </p:txBody>
      </p:sp>
    </p:spTree>
    <p:extLst>
      <p:ext uri="{BB962C8B-B14F-4D97-AF65-F5344CB8AC3E}">
        <p14:creationId xmlns:p14="http://schemas.microsoft.com/office/powerpoint/2010/main" val="91354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p:cNvSpPr>
          <p:nvPr/>
        </p:nvSpPr>
        <p:spPr bwMode="auto">
          <a:xfrm>
            <a:off x="558800" y="141288"/>
            <a:ext cx="80914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The Particle Model</a:t>
            </a:r>
          </a:p>
        </p:txBody>
      </p:sp>
      <p:sp>
        <p:nvSpPr>
          <p:cNvPr id="35843" name="Rectangle 5"/>
          <p:cNvSpPr>
            <a:spLocks/>
          </p:cNvSpPr>
          <p:nvPr/>
        </p:nvSpPr>
        <p:spPr bwMode="auto">
          <a:xfrm>
            <a:off x="566738" y="742950"/>
            <a:ext cx="249555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A simplifying </a:t>
            </a:r>
            <a:r>
              <a:rPr lang="en-US" altLang="en-US" sz="2200" i="1"/>
              <a:t>model</a:t>
            </a:r>
            <a:r>
              <a:rPr lang="en-US" altLang="en-US" sz="2200"/>
              <a:t> in which we treat the object as if all its mass were concentrated at a single point. This model helps us concentrate on the </a:t>
            </a:r>
            <a:r>
              <a:rPr lang="en-US" altLang="en-US" sz="2200" i="1"/>
              <a:t>overall</a:t>
            </a:r>
            <a:r>
              <a:rPr lang="en-US" altLang="en-US" sz="2200"/>
              <a:t> motion of the object.</a:t>
            </a:r>
          </a:p>
        </p:txBody>
      </p:sp>
      <p:pic>
        <p:nvPicPr>
          <p:cNvPr id="35844" name="Picture 6" descr="01_04_Figure"/>
          <p:cNvPicPr>
            <a:picLocks noChangeAspect="1" noChangeArrowheads="1"/>
          </p:cNvPicPr>
          <p:nvPr/>
        </p:nvPicPr>
        <p:blipFill>
          <a:blip r:embed="rId3">
            <a:extLst>
              <a:ext uri="{28A0092B-C50C-407E-A947-70E740481C1C}">
                <a14:useLocalDpi xmlns:a14="http://schemas.microsoft.com/office/drawing/2010/main" val="0"/>
              </a:ext>
            </a:extLst>
          </a:blip>
          <a:srcRect b="2121"/>
          <a:stretch>
            <a:fillRect/>
          </a:stretch>
        </p:blipFill>
        <p:spPr bwMode="auto">
          <a:xfrm>
            <a:off x="3705225" y="963613"/>
            <a:ext cx="513397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8"/>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1-16</a:t>
            </a:r>
          </a:p>
        </p:txBody>
      </p:sp>
    </p:spTree>
    <p:extLst>
      <p:ext uri="{BB962C8B-B14F-4D97-AF65-F5344CB8AC3E}">
        <p14:creationId xmlns:p14="http://schemas.microsoft.com/office/powerpoint/2010/main" val="29846354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Autofit/>
          </a:bodyPr>
          <a:lstStyle/>
          <a:p>
            <a:r>
              <a:rPr lang="en-US" sz="3600" dirty="0" smtClean="0">
                <a:solidFill>
                  <a:srgbClr val="002060"/>
                </a:solidFill>
                <a:latin typeface="Aharoni" panose="02010803020104030203" pitchFamily="2" charset="-79"/>
                <a:cs typeface="Aharoni" panose="02010803020104030203" pitchFamily="2" charset="-79"/>
              </a:rPr>
              <a:t>QQ</a:t>
            </a:r>
            <a:r>
              <a:rPr lang="en-US" sz="3600" dirty="0" smtClean="0"/>
              <a:t> What kind of motion is a car with cruise control on at 60 mph going straight?</a:t>
            </a:r>
            <a:endParaRPr lang="en-US" sz="3600" dirty="0"/>
          </a:p>
        </p:txBody>
      </p:sp>
      <p:sp>
        <p:nvSpPr>
          <p:cNvPr id="3" name="TPAnswers"/>
          <p:cNvSpPr>
            <a:spLocks noGrp="1"/>
          </p:cNvSpPr>
          <p:nvPr>
            <p:ph type="body" idx="1"/>
            <p:custDataLst>
              <p:tags r:id="rId3"/>
            </p:custDataLst>
          </p:nvPr>
        </p:nvSpPr>
        <p:spPr>
          <a:xfrm>
            <a:off x="457200" y="1600200"/>
            <a:ext cx="4114800" cy="4525963"/>
          </a:xfrm>
        </p:spPr>
        <p:txBody>
          <a:bodyPr/>
          <a:lstStyle/>
          <a:p>
            <a:pPr marL="514350" indent="-514350">
              <a:buFont typeface="Arial" panose="020B0604020202020204" pitchFamily="34" charset="0"/>
              <a:buAutoNum type="alphaUcPeriod"/>
            </a:pPr>
            <a:r>
              <a:rPr lang="en-US" dirty="0" smtClean="0"/>
              <a:t>Circular</a:t>
            </a:r>
          </a:p>
          <a:p>
            <a:pPr marL="514350" indent="-514350">
              <a:buFont typeface="Arial" panose="020B0604020202020204" pitchFamily="34" charset="0"/>
              <a:buAutoNum type="alphaUcPeriod"/>
            </a:pPr>
            <a:r>
              <a:rPr lang="en-US" dirty="0" smtClean="0"/>
              <a:t>Uniform</a:t>
            </a:r>
          </a:p>
          <a:p>
            <a:pPr marL="514350" indent="-514350">
              <a:buFont typeface="Arial" panose="020B0604020202020204" pitchFamily="34" charset="0"/>
              <a:buAutoNum type="alphaUcPeriod"/>
            </a:pPr>
            <a:r>
              <a:rPr lang="en-US" dirty="0" smtClean="0"/>
              <a:t>Non-Uniform</a:t>
            </a:r>
          </a:p>
          <a:p>
            <a:pPr marL="514350" indent="-514350">
              <a:buFont typeface="Arial" panose="020B0604020202020204" pitchFamily="34" charset="0"/>
              <a:buAutoNum type="alphaUcPeriod"/>
            </a:pPr>
            <a:r>
              <a:rPr lang="en-US" dirty="0" smtClean="0"/>
              <a:t>Rotational</a:t>
            </a:r>
          </a:p>
          <a:p>
            <a:pPr marL="514350" indent="-514350">
              <a:buFont typeface="Arial" panose="020B0604020202020204" pitchFamily="34" charset="0"/>
              <a:buAutoNum type="alphaUcPeriod"/>
            </a:pPr>
            <a:r>
              <a:rPr lang="en-US" dirty="0" smtClean="0"/>
              <a:t>Accelerated</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379595743"/>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1055"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9038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01_11_Figure"/>
          <p:cNvPicPr>
            <a:picLocks noChangeAspect="1" noChangeArrowheads="1"/>
          </p:cNvPicPr>
          <p:nvPr/>
        </p:nvPicPr>
        <p:blipFill>
          <a:blip r:embed="rId3">
            <a:extLst>
              <a:ext uri="{28A0092B-C50C-407E-A947-70E740481C1C}">
                <a14:useLocalDpi xmlns:a14="http://schemas.microsoft.com/office/drawing/2010/main" val="0"/>
              </a:ext>
            </a:extLst>
          </a:blip>
          <a:srcRect b="2576"/>
          <a:stretch>
            <a:fillRect/>
          </a:stretch>
        </p:blipFill>
        <p:spPr bwMode="auto">
          <a:xfrm>
            <a:off x="4611688" y="3546475"/>
            <a:ext cx="413385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8" descr="01_08_Figure"/>
          <p:cNvPicPr>
            <a:picLocks noChangeAspect="1" noChangeArrowheads="1"/>
          </p:cNvPicPr>
          <p:nvPr/>
        </p:nvPicPr>
        <p:blipFill>
          <a:blip r:embed="rId4" cstate="print">
            <a:extLst>
              <a:ext uri="{28A0092B-C50C-407E-A947-70E740481C1C}">
                <a14:useLocalDpi xmlns:a14="http://schemas.microsoft.com/office/drawing/2010/main" val="0"/>
              </a:ext>
            </a:extLst>
          </a:blip>
          <a:srcRect b="4042"/>
          <a:stretch>
            <a:fillRect/>
          </a:stretch>
        </p:blipFill>
        <p:spPr bwMode="auto">
          <a:xfrm>
            <a:off x="477838" y="968375"/>
            <a:ext cx="51466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3"/>
          <p:cNvSpPr>
            <a:spLocks/>
          </p:cNvSpPr>
          <p:nvPr/>
        </p:nvSpPr>
        <p:spPr bwMode="auto">
          <a:xfrm>
            <a:off x="558800" y="141288"/>
            <a:ext cx="80914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Position and Time</a:t>
            </a:r>
          </a:p>
        </p:txBody>
      </p:sp>
      <p:sp>
        <p:nvSpPr>
          <p:cNvPr id="37893" name="Rectangle 6"/>
          <p:cNvSpPr>
            <a:spLocks/>
          </p:cNvSpPr>
          <p:nvPr/>
        </p:nvSpPr>
        <p:spPr bwMode="auto">
          <a:xfrm>
            <a:off x="5683250" y="735013"/>
            <a:ext cx="3162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The position of an object is located along a </a:t>
            </a:r>
            <a:r>
              <a:rPr lang="en-US" altLang="en-US" sz="2200" i="1"/>
              <a:t>coordinate system.</a:t>
            </a:r>
            <a:r>
              <a:rPr lang="en-US" altLang="en-US" sz="2200"/>
              <a:t> </a:t>
            </a:r>
          </a:p>
        </p:txBody>
      </p:sp>
      <p:sp>
        <p:nvSpPr>
          <p:cNvPr id="37894" name="Rectangle 7"/>
          <p:cNvSpPr>
            <a:spLocks/>
          </p:cNvSpPr>
          <p:nvPr/>
        </p:nvSpPr>
        <p:spPr bwMode="auto">
          <a:xfrm>
            <a:off x="569913" y="3803650"/>
            <a:ext cx="37719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At each time </a:t>
            </a:r>
            <a:r>
              <a:rPr lang="en-US" altLang="en-US" sz="2200" i="1"/>
              <a:t>t</a:t>
            </a:r>
            <a:r>
              <a:rPr lang="en-US" altLang="en-US" sz="2200"/>
              <a:t>, the object is at some particular position. We are free to choose the origin of time (i.e., when </a:t>
            </a:r>
            <a:r>
              <a:rPr lang="en-US" altLang="en-US" sz="2200" i="1"/>
              <a:t>t = </a:t>
            </a:r>
            <a:r>
              <a:rPr lang="en-US" altLang="en-US" sz="2200"/>
              <a:t>0)</a:t>
            </a:r>
            <a:r>
              <a:rPr lang="en-US" altLang="en-US" sz="2200" i="1"/>
              <a:t>.</a:t>
            </a:r>
          </a:p>
        </p:txBody>
      </p:sp>
      <p:sp>
        <p:nvSpPr>
          <p:cNvPr id="37895" name="Rectangle 11"/>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1-17</a:t>
            </a:r>
          </a:p>
        </p:txBody>
      </p:sp>
    </p:spTree>
    <p:extLst>
      <p:ext uri="{BB962C8B-B14F-4D97-AF65-F5344CB8AC3E}">
        <p14:creationId xmlns:p14="http://schemas.microsoft.com/office/powerpoint/2010/main" val="6491272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p:cNvSpPr>
          <p:nvPr/>
        </p:nvSpPr>
        <p:spPr bwMode="auto">
          <a:xfrm>
            <a:off x="558800" y="141288"/>
            <a:ext cx="80914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Displacement</a:t>
            </a:r>
          </a:p>
        </p:txBody>
      </p:sp>
      <p:sp>
        <p:nvSpPr>
          <p:cNvPr id="39939" name="Rectangle 8"/>
          <p:cNvSpPr>
            <a:spLocks/>
          </p:cNvSpPr>
          <p:nvPr/>
        </p:nvSpPr>
        <p:spPr bwMode="auto">
          <a:xfrm>
            <a:off x="569913" y="735013"/>
            <a:ext cx="80645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The </a:t>
            </a:r>
            <a:r>
              <a:rPr lang="en-US" altLang="en-US" sz="2200" i="1"/>
              <a:t>change</a:t>
            </a:r>
            <a:r>
              <a:rPr lang="en-US" altLang="en-US" sz="2200"/>
              <a:t> in the position of an object as it moves from initial position </a:t>
            </a:r>
            <a:r>
              <a:rPr lang="en-US" altLang="en-US" sz="2200" i="1"/>
              <a:t>x</a:t>
            </a:r>
            <a:r>
              <a:rPr lang="en-US" altLang="en-US" sz="2200" baseline="-25000"/>
              <a:t>i</a:t>
            </a:r>
            <a:r>
              <a:rPr lang="en-US" altLang="en-US" sz="2200"/>
              <a:t> to final position </a:t>
            </a:r>
            <a:r>
              <a:rPr lang="en-US" altLang="en-US" sz="2200" i="1"/>
              <a:t>x</a:t>
            </a:r>
            <a:r>
              <a:rPr lang="en-US" altLang="en-US" sz="2200" baseline="-25000"/>
              <a:t>f</a:t>
            </a:r>
            <a:r>
              <a:rPr lang="en-US" altLang="en-US" sz="2200"/>
              <a:t> is its </a:t>
            </a:r>
            <a:r>
              <a:rPr lang="en-US" altLang="en-US" sz="2200" i="1"/>
              <a:t>displacement</a:t>
            </a:r>
            <a:r>
              <a:rPr lang="en-US" altLang="en-US" sz="2200"/>
              <a:t> ∆</a:t>
            </a:r>
            <a:r>
              <a:rPr lang="en-US" altLang="en-US" sz="2200" i="1"/>
              <a:t>x</a:t>
            </a:r>
            <a:r>
              <a:rPr lang="en-US" altLang="en-US" sz="2200"/>
              <a:t> = </a:t>
            </a:r>
            <a:r>
              <a:rPr lang="en-US" altLang="en-US" sz="2200" i="1"/>
              <a:t>x</a:t>
            </a:r>
            <a:r>
              <a:rPr lang="en-US" altLang="en-US" sz="2200" baseline="-25000"/>
              <a:t>f</a:t>
            </a:r>
            <a:r>
              <a:rPr lang="en-US" altLang="en-US" sz="2200"/>
              <a:t> – </a:t>
            </a:r>
            <a:r>
              <a:rPr lang="en-US" altLang="en-US" sz="2200" i="1"/>
              <a:t>x</a:t>
            </a:r>
            <a:r>
              <a:rPr lang="en-US" altLang="en-US" sz="2200" baseline="-25000"/>
              <a:t>i</a:t>
            </a:r>
            <a:r>
              <a:rPr lang="en-US" altLang="en-US" sz="2200"/>
              <a:t>.</a:t>
            </a:r>
          </a:p>
        </p:txBody>
      </p:sp>
      <p:sp>
        <p:nvSpPr>
          <p:cNvPr id="39940" name="Rectangle 11"/>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1-18</a:t>
            </a:r>
          </a:p>
        </p:txBody>
      </p:sp>
      <p:pic>
        <p:nvPicPr>
          <p:cNvPr id="39941" name="Picture 12" descr="01_12_Figure"/>
          <p:cNvPicPr>
            <a:picLocks noChangeAspect="1" noChangeArrowheads="1"/>
          </p:cNvPicPr>
          <p:nvPr/>
        </p:nvPicPr>
        <p:blipFill>
          <a:blip r:embed="rId4">
            <a:extLst>
              <a:ext uri="{28A0092B-C50C-407E-A947-70E740481C1C}">
                <a14:useLocalDpi xmlns:a14="http://schemas.microsoft.com/office/drawing/2010/main" val="0"/>
              </a:ext>
            </a:extLst>
          </a:blip>
          <a:srcRect b="3691"/>
          <a:stretch>
            <a:fillRect/>
          </a:stretch>
        </p:blipFill>
        <p:spPr bwMode="auto">
          <a:xfrm>
            <a:off x="671513" y="1943100"/>
            <a:ext cx="7751762"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73839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p:cNvSpPr>
          <p:nvPr/>
        </p:nvSpPr>
        <p:spPr bwMode="auto">
          <a:xfrm>
            <a:off x="558800"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Checking Understanding</a:t>
            </a:r>
          </a:p>
        </p:txBody>
      </p:sp>
      <p:sp>
        <p:nvSpPr>
          <p:cNvPr id="41987" name="Rectangle 3"/>
          <p:cNvSpPr>
            <a:spLocks/>
          </p:cNvSpPr>
          <p:nvPr/>
        </p:nvSpPr>
        <p:spPr bwMode="auto">
          <a:xfrm>
            <a:off x="558800" y="733425"/>
            <a:ext cx="8297863"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1079500" indent="-546100" algn="r" defTabSz="822325">
              <a:defRPr sz="2400">
                <a:solidFill>
                  <a:schemeClr val="tx1"/>
                </a:solidFill>
                <a:latin typeface="Arial" panose="020B0604020202020204" pitchFamily="34" charset="0"/>
                <a:cs typeface="Arial" panose="020B0604020202020204" pitchFamily="34" charset="0"/>
              </a:defRPr>
            </a:lvl2pPr>
            <a:lvl3pPr marL="1287463" indent="-206375" algn="r" defTabSz="822325">
              <a:defRPr sz="2400">
                <a:solidFill>
                  <a:schemeClr val="tx1"/>
                </a:solidFill>
                <a:latin typeface="Arial" panose="020B0604020202020204" pitchFamily="34" charset="0"/>
                <a:cs typeface="Arial" panose="020B0604020202020204" pitchFamily="34" charset="0"/>
              </a:defRPr>
            </a:lvl3pPr>
            <a:lvl4pPr marL="1493838" indent="-204788" algn="r" defTabSz="822325">
              <a:defRPr sz="2400">
                <a:solidFill>
                  <a:schemeClr val="tx1"/>
                </a:solidFill>
                <a:latin typeface="Arial" panose="020B0604020202020204" pitchFamily="34" charset="0"/>
                <a:cs typeface="Arial" panose="020B0604020202020204" pitchFamily="34" charset="0"/>
              </a:defRPr>
            </a:lvl4pPr>
            <a:lvl5pPr marL="1851025" indent="-204788" algn="r" defTabSz="822325">
              <a:defRPr sz="2400">
                <a:solidFill>
                  <a:schemeClr val="tx1"/>
                </a:solidFill>
                <a:latin typeface="Arial" panose="020B0604020202020204" pitchFamily="34" charset="0"/>
                <a:cs typeface="Arial" panose="020B0604020202020204" pitchFamily="34" charset="0"/>
              </a:defRPr>
            </a:lvl5pPr>
            <a:lvl6pPr marL="23082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7654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2226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6798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pPr>
            <a:r>
              <a:rPr lang="en-US" altLang="en-US" sz="2200" dirty="0"/>
              <a:t>Maria is at position </a:t>
            </a:r>
            <a:r>
              <a:rPr lang="en-US" altLang="en-US" sz="2200" i="1" dirty="0"/>
              <a:t>x</a:t>
            </a:r>
            <a:r>
              <a:rPr lang="en-US" altLang="en-US" sz="2200" dirty="0"/>
              <a:t> = 23 m. She then undergoes a displacement ∆</a:t>
            </a:r>
            <a:r>
              <a:rPr lang="en-US" altLang="en-US" sz="2200" i="1" dirty="0"/>
              <a:t>x</a:t>
            </a:r>
            <a:r>
              <a:rPr lang="en-US" altLang="en-US" sz="2200" dirty="0"/>
              <a:t> = –50 m. What is her final position?</a:t>
            </a:r>
          </a:p>
          <a:p>
            <a:pPr lvl="1" algn="l" eaLnBrk="1" hangingPunct="1">
              <a:spcBef>
                <a:spcPts val="1075"/>
              </a:spcBef>
              <a:buFont typeface="Arial" panose="020B0604020202020204" pitchFamily="34" charset="0"/>
              <a:buAutoNum type="alphaUcPeriod"/>
            </a:pPr>
            <a:r>
              <a:rPr lang="en-US" altLang="en-US" sz="2200" dirty="0"/>
              <a:t>–27 m</a:t>
            </a:r>
          </a:p>
          <a:p>
            <a:pPr lvl="1" algn="l" eaLnBrk="1" hangingPunct="1">
              <a:spcBef>
                <a:spcPts val="1075"/>
              </a:spcBef>
              <a:buFont typeface="Arial" panose="020B0604020202020204" pitchFamily="34" charset="0"/>
              <a:buAutoNum type="alphaUcPeriod"/>
            </a:pPr>
            <a:r>
              <a:rPr lang="en-US" altLang="en-US" sz="2200" dirty="0"/>
              <a:t>–50 m</a:t>
            </a:r>
          </a:p>
          <a:p>
            <a:pPr lvl="1" algn="l" eaLnBrk="1" hangingPunct="1">
              <a:spcBef>
                <a:spcPts val="1075"/>
              </a:spcBef>
              <a:buFont typeface="Arial" panose="020B0604020202020204" pitchFamily="34" charset="0"/>
              <a:buAutoNum type="alphaUcPeriod"/>
            </a:pPr>
            <a:r>
              <a:rPr lang="en-US" altLang="en-US" sz="2200" dirty="0"/>
              <a:t>23 m	</a:t>
            </a:r>
          </a:p>
          <a:p>
            <a:pPr lvl="1" algn="l" eaLnBrk="1" hangingPunct="1">
              <a:spcBef>
                <a:spcPts val="1075"/>
              </a:spcBef>
              <a:buFont typeface="Arial" panose="020B0604020202020204" pitchFamily="34" charset="0"/>
              <a:buAutoNum type="alphaUcPeriod"/>
            </a:pPr>
            <a:r>
              <a:rPr lang="en-US" altLang="en-US" sz="2200" dirty="0"/>
              <a:t>73 m</a:t>
            </a:r>
          </a:p>
        </p:txBody>
      </p:sp>
      <p:sp>
        <p:nvSpPr>
          <p:cNvPr id="41988" name="Rectangle 6"/>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1-19</a:t>
            </a:r>
          </a:p>
        </p:txBody>
      </p:sp>
      <p:pic>
        <p:nvPicPr>
          <p:cNvPr id="41989" name="PRS Question Icon" descr="PRS Question Icon"/>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623300"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1008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Autofit/>
          </a:bodyPr>
          <a:lstStyle/>
          <a:p>
            <a:r>
              <a:rPr lang="en-US" sz="2800" dirty="0">
                <a:solidFill>
                  <a:srgbClr val="002060"/>
                </a:solidFill>
                <a:latin typeface="Aharoni" panose="02010803020104030203" pitchFamily="2" charset="-79"/>
                <a:cs typeface="Aharoni" panose="02010803020104030203" pitchFamily="2" charset="-79"/>
              </a:rPr>
              <a:t>QQ </a:t>
            </a:r>
            <a:r>
              <a:rPr lang="en-US" altLang="en-US" sz="2800" dirty="0" smtClean="0"/>
              <a:t>Maria </a:t>
            </a:r>
            <a:r>
              <a:rPr lang="en-US" altLang="en-US" sz="2800" dirty="0"/>
              <a:t>is at position </a:t>
            </a:r>
            <a:r>
              <a:rPr lang="en-US" altLang="en-US" sz="2800" i="1" dirty="0"/>
              <a:t>x</a:t>
            </a:r>
            <a:r>
              <a:rPr lang="en-US" altLang="en-US" sz="2800" dirty="0"/>
              <a:t> = 23 m. She then undergoes a displacement ∆</a:t>
            </a:r>
            <a:r>
              <a:rPr lang="en-US" altLang="en-US" sz="2800" i="1" dirty="0"/>
              <a:t>x</a:t>
            </a:r>
            <a:r>
              <a:rPr lang="en-US" altLang="en-US" sz="2800" dirty="0"/>
              <a:t> = –50 m. What is her final position?</a:t>
            </a:r>
            <a:br>
              <a:rPr lang="en-US" altLang="en-US" sz="2800" dirty="0"/>
            </a:br>
            <a:endParaRPr lang="en-US" sz="2800" dirty="0"/>
          </a:p>
        </p:txBody>
      </p:sp>
      <p:sp>
        <p:nvSpPr>
          <p:cNvPr id="3" name="TPAnswers"/>
          <p:cNvSpPr>
            <a:spLocks noGrp="1"/>
          </p:cNvSpPr>
          <p:nvPr>
            <p:ph type="body" idx="1"/>
            <p:custDataLst>
              <p:tags r:id="rId3"/>
            </p:custDataLst>
          </p:nvPr>
        </p:nvSpPr>
        <p:spPr>
          <a:xfrm>
            <a:off x="457200" y="1600200"/>
            <a:ext cx="4114800" cy="4525963"/>
          </a:xfrm>
        </p:spPr>
        <p:txBody>
          <a:bodyPr/>
          <a:lstStyle/>
          <a:p>
            <a:pPr marL="514350" indent="-514350">
              <a:buFont typeface="Arial" panose="020B0604020202020204" pitchFamily="34" charset="0"/>
              <a:buAutoNum type="alphaUcPeriod"/>
            </a:pPr>
            <a:r>
              <a:rPr lang="en-US" dirty="0" smtClean="0"/>
              <a:t>-27 m</a:t>
            </a:r>
          </a:p>
          <a:p>
            <a:pPr marL="514350" indent="-514350">
              <a:buFont typeface="Arial" panose="020B0604020202020204" pitchFamily="34" charset="0"/>
              <a:buAutoNum type="alphaUcPeriod"/>
            </a:pPr>
            <a:r>
              <a:rPr lang="en-US" dirty="0" smtClean="0"/>
              <a:t>-50 m</a:t>
            </a:r>
          </a:p>
          <a:p>
            <a:pPr marL="514350" indent="-514350">
              <a:buFont typeface="Arial" panose="020B0604020202020204" pitchFamily="34" charset="0"/>
              <a:buAutoNum type="alphaUcPeriod"/>
            </a:pPr>
            <a:r>
              <a:rPr lang="en-US" dirty="0" smtClean="0"/>
              <a:t>23 m</a:t>
            </a:r>
          </a:p>
          <a:p>
            <a:pPr marL="514350" indent="-514350">
              <a:buFont typeface="Arial" panose="020B0604020202020204" pitchFamily="34" charset="0"/>
              <a:buAutoNum type="alphaUcPeriod"/>
            </a:pPr>
            <a:r>
              <a:rPr lang="en-US" dirty="0" smtClean="0"/>
              <a:t>73 m</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592152625"/>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9233"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906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p:cNvSpPr>
          <p:nvPr/>
        </p:nvSpPr>
        <p:spPr bwMode="auto">
          <a:xfrm>
            <a:off x="558800" y="138113"/>
            <a:ext cx="24574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sp>
        <p:nvSpPr>
          <p:cNvPr id="44035" name="Rectangle 5"/>
          <p:cNvSpPr>
            <a:spLocks/>
          </p:cNvSpPr>
          <p:nvPr/>
        </p:nvSpPr>
        <p:spPr bwMode="auto">
          <a:xfrm>
            <a:off x="558800" y="733425"/>
            <a:ext cx="8297863"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1079500" indent="-546100" algn="r" defTabSz="822325">
              <a:defRPr sz="2400">
                <a:solidFill>
                  <a:schemeClr val="tx1"/>
                </a:solidFill>
                <a:latin typeface="Arial" panose="020B0604020202020204" pitchFamily="34" charset="0"/>
                <a:cs typeface="Arial" panose="020B0604020202020204" pitchFamily="34" charset="0"/>
              </a:defRPr>
            </a:lvl2pPr>
            <a:lvl3pPr marL="1287463" indent="-206375" algn="r" defTabSz="822325">
              <a:defRPr sz="2400">
                <a:solidFill>
                  <a:schemeClr val="tx1"/>
                </a:solidFill>
                <a:latin typeface="Arial" panose="020B0604020202020204" pitchFamily="34" charset="0"/>
                <a:cs typeface="Arial" panose="020B0604020202020204" pitchFamily="34" charset="0"/>
              </a:defRPr>
            </a:lvl3pPr>
            <a:lvl4pPr marL="1493838" indent="-204788" algn="r" defTabSz="822325">
              <a:defRPr sz="2400">
                <a:solidFill>
                  <a:schemeClr val="tx1"/>
                </a:solidFill>
                <a:latin typeface="Arial" panose="020B0604020202020204" pitchFamily="34" charset="0"/>
                <a:cs typeface="Arial" panose="020B0604020202020204" pitchFamily="34" charset="0"/>
              </a:defRPr>
            </a:lvl4pPr>
            <a:lvl5pPr marL="1851025" indent="-204788" algn="r" defTabSz="822325">
              <a:defRPr sz="2400">
                <a:solidFill>
                  <a:schemeClr val="tx1"/>
                </a:solidFill>
                <a:latin typeface="Arial" panose="020B0604020202020204" pitchFamily="34" charset="0"/>
                <a:cs typeface="Arial" panose="020B0604020202020204" pitchFamily="34" charset="0"/>
              </a:defRPr>
            </a:lvl5pPr>
            <a:lvl6pPr marL="23082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7654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2226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6798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075"/>
              </a:spcBef>
            </a:pPr>
            <a:r>
              <a:rPr lang="en-US" altLang="en-US" sz="2200"/>
              <a:t>Maria is at position </a:t>
            </a:r>
            <a:r>
              <a:rPr lang="en-US" altLang="en-US" sz="2200" i="1"/>
              <a:t>x</a:t>
            </a:r>
            <a:r>
              <a:rPr lang="en-US" altLang="en-US" sz="2200"/>
              <a:t> = 23 m. She then undergoes a displacement ∆</a:t>
            </a:r>
            <a:r>
              <a:rPr lang="en-US" altLang="en-US" sz="2200" i="1"/>
              <a:t>x</a:t>
            </a:r>
            <a:r>
              <a:rPr lang="en-US" altLang="en-US" sz="2200"/>
              <a:t> = –50 m. What is her final position?</a:t>
            </a:r>
          </a:p>
          <a:p>
            <a:pPr lvl="1" algn="l" eaLnBrk="1" hangingPunct="1">
              <a:spcBef>
                <a:spcPts val="1075"/>
              </a:spcBef>
              <a:buFont typeface="Arial" panose="020B0604020202020204" pitchFamily="34" charset="0"/>
              <a:buAutoNum type="alphaUcPeriod"/>
            </a:pPr>
            <a:r>
              <a:rPr lang="en-US" altLang="en-US" sz="2200" b="1">
                <a:solidFill>
                  <a:srgbClr val="662A6D"/>
                </a:solidFill>
              </a:rPr>
              <a:t>–27 m</a:t>
            </a:r>
            <a:endParaRPr lang="en-US" altLang="en-US" sz="2200"/>
          </a:p>
          <a:p>
            <a:pPr lvl="1" algn="l" eaLnBrk="1" hangingPunct="1">
              <a:spcBef>
                <a:spcPts val="1075"/>
              </a:spcBef>
              <a:buFont typeface="Arial" panose="020B0604020202020204" pitchFamily="34" charset="0"/>
              <a:buAutoNum type="alphaUcPeriod"/>
            </a:pPr>
            <a:r>
              <a:rPr lang="en-US" altLang="en-US" sz="2200"/>
              <a:t>–50 m</a:t>
            </a:r>
          </a:p>
          <a:p>
            <a:pPr lvl="1" algn="l" eaLnBrk="1" hangingPunct="1">
              <a:spcBef>
                <a:spcPts val="1075"/>
              </a:spcBef>
              <a:buFont typeface="Arial" panose="020B0604020202020204" pitchFamily="34" charset="0"/>
              <a:buAutoNum type="alphaUcPeriod"/>
            </a:pPr>
            <a:r>
              <a:rPr lang="en-US" altLang="en-US" sz="2200"/>
              <a:t>23 m	</a:t>
            </a:r>
          </a:p>
          <a:p>
            <a:pPr lvl="1" algn="l" eaLnBrk="1" hangingPunct="1">
              <a:spcBef>
                <a:spcPts val="1075"/>
              </a:spcBef>
              <a:buFont typeface="Arial" panose="020B0604020202020204" pitchFamily="34" charset="0"/>
              <a:buAutoNum type="alphaUcPeriod"/>
            </a:pPr>
            <a:r>
              <a:rPr lang="en-US" altLang="en-US" sz="2200"/>
              <a:t>73 m</a:t>
            </a:r>
          </a:p>
        </p:txBody>
      </p:sp>
      <p:sp>
        <p:nvSpPr>
          <p:cNvPr id="44036" name="Rectangle 6"/>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1-20</a:t>
            </a:r>
          </a:p>
        </p:txBody>
      </p:sp>
    </p:spTree>
    <p:extLst>
      <p:ext uri="{BB962C8B-B14F-4D97-AF65-F5344CB8AC3E}">
        <p14:creationId xmlns:p14="http://schemas.microsoft.com/office/powerpoint/2010/main" val="7808110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p:cNvSpPr>
          <p:nvPr/>
        </p:nvSpPr>
        <p:spPr bwMode="auto">
          <a:xfrm>
            <a:off x="558800" y="138113"/>
            <a:ext cx="595471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Checking Understanding</a:t>
            </a:r>
          </a:p>
        </p:txBody>
      </p:sp>
      <p:sp>
        <p:nvSpPr>
          <p:cNvPr id="46083" name="Rectangle 4"/>
          <p:cNvSpPr>
            <a:spLocks/>
          </p:cNvSpPr>
          <p:nvPr/>
        </p:nvSpPr>
        <p:spPr bwMode="auto">
          <a:xfrm>
            <a:off x="571500" y="733425"/>
            <a:ext cx="77152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Two runners jog along a track. The positions are shown at 1 s time intervals.  Which runner is moving faster?</a:t>
            </a:r>
          </a:p>
        </p:txBody>
      </p:sp>
      <p:pic>
        <p:nvPicPr>
          <p:cNvPr id="46084" name="Picture 5" descr="ig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2794000"/>
            <a:ext cx="800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6"/>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1-21</a:t>
            </a:r>
          </a:p>
        </p:txBody>
      </p:sp>
      <p:pic>
        <p:nvPicPr>
          <p:cNvPr id="46086"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3300"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2399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p:cNvSpPr>
          <p:nvPr/>
        </p:nvSpPr>
        <p:spPr bwMode="auto">
          <a:xfrm>
            <a:off x="571500" y="733425"/>
            <a:ext cx="78041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Two runners jog along a track. The positions are shown at 1 s time intervals.  Which runner is moving faster?</a:t>
            </a:r>
          </a:p>
        </p:txBody>
      </p:sp>
      <p:sp>
        <p:nvSpPr>
          <p:cNvPr id="48131" name="Rectangle 5"/>
          <p:cNvSpPr>
            <a:spLocks/>
          </p:cNvSpPr>
          <p:nvPr/>
        </p:nvSpPr>
        <p:spPr bwMode="auto">
          <a:xfrm>
            <a:off x="593725" y="3154363"/>
            <a:ext cx="6789738" cy="274637"/>
          </a:xfrm>
          <a:prstGeom prst="rect">
            <a:avLst/>
          </a:prstGeom>
          <a:solidFill>
            <a:schemeClr val="bg1"/>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8132" name="Rectangle 6"/>
          <p:cNvSpPr>
            <a:spLocks/>
          </p:cNvSpPr>
          <p:nvPr/>
        </p:nvSpPr>
        <p:spPr bwMode="auto">
          <a:xfrm>
            <a:off x="558800" y="138113"/>
            <a:ext cx="24574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sp>
        <p:nvSpPr>
          <p:cNvPr id="48133" name="Rectangle 9"/>
          <p:cNvSpPr>
            <a:spLocks/>
          </p:cNvSpPr>
          <p:nvPr/>
        </p:nvSpPr>
        <p:spPr bwMode="auto">
          <a:xfrm>
            <a:off x="669925" y="2787650"/>
            <a:ext cx="3238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a:solidFill>
                  <a:srgbClr val="662A6D"/>
                </a:solidFill>
                <a:latin typeface="Times New Roman" panose="02020603050405020304" pitchFamily="18" charset="0"/>
              </a:rPr>
              <a:t>A</a:t>
            </a:r>
          </a:p>
        </p:txBody>
      </p:sp>
      <p:pic>
        <p:nvPicPr>
          <p:cNvPr id="48134" name="Picture 11" descr="ig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794000"/>
            <a:ext cx="800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AutoShape 8"/>
          <p:cNvSpPr>
            <a:spLocks noChangeArrowheads="1"/>
          </p:cNvSpPr>
          <p:nvPr/>
        </p:nvSpPr>
        <p:spPr bwMode="auto">
          <a:xfrm>
            <a:off x="558800" y="2717800"/>
            <a:ext cx="6883400" cy="457200"/>
          </a:xfrm>
          <a:prstGeom prst="roundRect">
            <a:avLst>
              <a:gd name="adj" fmla="val 16667"/>
            </a:avLst>
          </a:prstGeom>
          <a:noFill/>
          <a:ln w="25400">
            <a:solidFill>
              <a:srgbClr val="662A6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endParaRPr lang="en-US" altLang="en-US"/>
          </a:p>
        </p:txBody>
      </p:sp>
      <p:sp>
        <p:nvSpPr>
          <p:cNvPr id="48136" name="Rectangle 13"/>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1-22</a:t>
            </a:r>
          </a:p>
        </p:txBody>
      </p:sp>
    </p:spTree>
    <p:extLst>
      <p:ext uri="{BB962C8B-B14F-4D97-AF65-F5344CB8AC3E}">
        <p14:creationId xmlns:p14="http://schemas.microsoft.com/office/powerpoint/2010/main" val="198229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9" descr="Looking_Ahead_001"/>
          <p:cNvPicPr>
            <a:picLocks noChangeAspect="1" noChangeArrowheads="1"/>
          </p:cNvPicPr>
          <p:nvPr/>
        </p:nvPicPr>
        <p:blipFill>
          <a:blip r:embed="rId3">
            <a:extLst>
              <a:ext uri="{28A0092B-C50C-407E-A947-70E740481C1C}">
                <a14:useLocalDpi xmlns:a14="http://schemas.microsoft.com/office/drawing/2010/main" val="0"/>
              </a:ext>
            </a:extLst>
          </a:blip>
          <a:srcRect l="984" t="5159" r="966" b="4756"/>
          <a:stretch>
            <a:fillRect/>
          </a:stretch>
        </p:blipFill>
        <p:spPr bwMode="auto">
          <a:xfrm>
            <a:off x="444500" y="5072063"/>
            <a:ext cx="63119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7"/>
          <p:cNvSpPr>
            <a:spLocks/>
          </p:cNvSpPr>
          <p:nvPr/>
        </p:nvSpPr>
        <p:spPr bwMode="auto">
          <a:xfrm>
            <a:off x="8250238" y="6524625"/>
            <a:ext cx="866775"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1-2</a:t>
            </a:r>
          </a:p>
        </p:txBody>
      </p:sp>
      <p:sp>
        <p:nvSpPr>
          <p:cNvPr id="7172" name="Rectangle 9"/>
          <p:cNvSpPr>
            <a:spLocks noGrp="1" noChangeArrowheads="1"/>
          </p:cNvSpPr>
          <p:nvPr>
            <p:ph type="body" idx="1"/>
          </p:nvPr>
        </p:nvSpPr>
        <p:spPr bwMode="auto">
          <a:xfrm>
            <a:off x="457200" y="482600"/>
            <a:ext cx="8193088" cy="1085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520700" indent="-520700" eaLnBrk="1" hangingPunct="1">
              <a:buFont typeface="Wingdings" panose="05000000000000000000" pitchFamily="2" charset="2"/>
              <a:buNone/>
            </a:pPr>
            <a:r>
              <a:rPr lang="en-US" altLang="en-US" sz="4200" smtClean="0">
                <a:solidFill>
                  <a:schemeClr val="bg1"/>
                </a:solidFill>
                <a:latin typeface="Arial" panose="020B0604020202020204" pitchFamily="34" charset="0"/>
              </a:rPr>
              <a:t>1</a:t>
            </a:r>
            <a:r>
              <a:rPr lang="en-US" altLang="en-US" sz="3800" b="1" smtClean="0">
                <a:solidFill>
                  <a:schemeClr val="bg1"/>
                </a:solidFill>
                <a:latin typeface="Arial" panose="020B0604020202020204" pitchFamily="34" charset="0"/>
              </a:rPr>
              <a:t> </a:t>
            </a:r>
            <a:r>
              <a:rPr lang="en-US" altLang="en-US" sz="3200" smtClean="0">
                <a:solidFill>
                  <a:schemeClr val="bg1"/>
                </a:solidFill>
                <a:latin typeface="Arial" panose="020B0604020202020204" pitchFamily="34" charset="0"/>
              </a:rPr>
              <a:t>Representing Motion</a:t>
            </a:r>
            <a:endParaRPr lang="en-US" altLang="en-US" b="1" smtClean="0">
              <a:solidFill>
                <a:schemeClr val="bg1"/>
              </a:solidFill>
              <a:latin typeface="Arial" panose="020B0604020202020204" pitchFamily="34" charset="0"/>
            </a:endParaRPr>
          </a:p>
        </p:txBody>
      </p:sp>
      <p:pic>
        <p:nvPicPr>
          <p:cNvPr id="7173" name="Picture 28" descr="01_ChOpener1"/>
          <p:cNvPicPr>
            <a:picLocks noChangeAspect="1" noChangeArrowheads="1"/>
          </p:cNvPicPr>
          <p:nvPr/>
        </p:nvPicPr>
        <p:blipFill>
          <a:blip r:embed="rId5">
            <a:extLst>
              <a:ext uri="{28A0092B-C50C-407E-A947-70E740481C1C}">
                <a14:useLocalDpi xmlns:a14="http://schemas.microsoft.com/office/drawing/2010/main" val="0"/>
              </a:ext>
            </a:extLst>
          </a:blip>
          <a:srcRect l="984" t="2174" r="966" b="4108"/>
          <a:stretch>
            <a:fillRect/>
          </a:stretch>
        </p:blipFill>
        <p:spPr bwMode="auto">
          <a:xfrm>
            <a:off x="2641600" y="1797050"/>
            <a:ext cx="60452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65227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p:cNvSpPr>
          <p:nvPr/>
        </p:nvSpPr>
        <p:spPr bwMode="auto">
          <a:xfrm>
            <a:off x="558800" y="138113"/>
            <a:ext cx="595471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Checking Understanding</a:t>
            </a:r>
          </a:p>
        </p:txBody>
      </p:sp>
      <p:sp>
        <p:nvSpPr>
          <p:cNvPr id="50179" name="Rectangle 4"/>
          <p:cNvSpPr>
            <a:spLocks/>
          </p:cNvSpPr>
          <p:nvPr/>
        </p:nvSpPr>
        <p:spPr bwMode="auto">
          <a:xfrm>
            <a:off x="571500" y="733425"/>
            <a:ext cx="80470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Two runners jog along a track. The times at each position are shown.  Which runner is moving faster?</a:t>
            </a:r>
          </a:p>
        </p:txBody>
      </p:sp>
      <p:sp>
        <p:nvSpPr>
          <p:cNvPr id="50180" name="Rectangle 5"/>
          <p:cNvSpPr>
            <a:spLocks/>
          </p:cNvSpPr>
          <p:nvPr/>
        </p:nvSpPr>
        <p:spPr bwMode="auto">
          <a:xfrm>
            <a:off x="676275" y="4264025"/>
            <a:ext cx="6799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marL="407988" indent="-407988" algn="r" defTabSz="822325">
              <a:defRPr sz="2400">
                <a:solidFill>
                  <a:schemeClr val="tx1"/>
                </a:solidFill>
                <a:latin typeface="Arial" panose="020B0604020202020204" pitchFamily="34" charset="0"/>
                <a:cs typeface="Arial" panose="020B0604020202020204" pitchFamily="34" charset="0"/>
              </a:defRPr>
            </a:lvl1pPr>
            <a:lvl2pPr marL="771525" indent="-206375" algn="r" defTabSz="822325">
              <a:defRPr sz="2400">
                <a:solidFill>
                  <a:schemeClr val="tx1"/>
                </a:solidFill>
                <a:latin typeface="Arial" panose="020B0604020202020204" pitchFamily="34" charset="0"/>
                <a:cs typeface="Arial" panose="020B0604020202020204" pitchFamily="34" charset="0"/>
              </a:defRPr>
            </a:lvl2pPr>
            <a:lvl3pPr marL="1079500" indent="-204788" algn="r" defTabSz="822325">
              <a:defRPr sz="2400">
                <a:solidFill>
                  <a:schemeClr val="tx1"/>
                </a:solidFill>
                <a:latin typeface="Arial" panose="020B0604020202020204" pitchFamily="34" charset="0"/>
                <a:cs typeface="Arial" panose="020B0604020202020204" pitchFamily="34" charset="0"/>
              </a:defRPr>
            </a:lvl3pPr>
            <a:lvl4pPr marL="1439863" indent="-204788" algn="r" defTabSz="822325">
              <a:defRPr sz="2400">
                <a:solidFill>
                  <a:schemeClr val="tx1"/>
                </a:solidFill>
                <a:latin typeface="Arial" panose="020B0604020202020204" pitchFamily="34" charset="0"/>
                <a:cs typeface="Arial" panose="020B0604020202020204" pitchFamily="34" charset="0"/>
              </a:defRPr>
            </a:lvl4pPr>
            <a:lvl5pPr marL="1851025" indent="-204788" algn="r" defTabSz="822325">
              <a:defRPr sz="2400">
                <a:solidFill>
                  <a:schemeClr val="tx1"/>
                </a:solidFill>
                <a:latin typeface="Arial" panose="020B0604020202020204" pitchFamily="34" charset="0"/>
                <a:cs typeface="Arial" panose="020B0604020202020204" pitchFamily="34" charset="0"/>
              </a:defRPr>
            </a:lvl5pPr>
            <a:lvl6pPr marL="23082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7654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2226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6798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buFont typeface="Arial" panose="020B0604020202020204" pitchFamily="34" charset="0"/>
              <a:buAutoNum type="alphaUcPeriod" startAt="3"/>
            </a:pPr>
            <a:r>
              <a:rPr lang="en-US" altLang="en-US" sz="2500">
                <a:latin typeface="Times" panose="02020603050405020304" pitchFamily="18" charset="0"/>
                <a:sym typeface="Times" panose="02020603050405020304" pitchFamily="18" charset="0"/>
              </a:rPr>
              <a:t>They are both moving at the same speed.</a:t>
            </a:r>
          </a:p>
        </p:txBody>
      </p:sp>
      <p:pic>
        <p:nvPicPr>
          <p:cNvPr id="50181" name="Picture 6" descr="ig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2117725"/>
            <a:ext cx="8183563"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7"/>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1-23</a:t>
            </a:r>
          </a:p>
        </p:txBody>
      </p:sp>
      <p:pic>
        <p:nvPicPr>
          <p:cNvPr id="50183"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3300"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31289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p:cNvSpPr>
          <p:nvPr/>
        </p:nvSpPr>
        <p:spPr bwMode="auto">
          <a:xfrm>
            <a:off x="571500" y="733425"/>
            <a:ext cx="80470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Two runners jog along a track. The times at each position are shown.  Which runner is moving faster?</a:t>
            </a:r>
          </a:p>
        </p:txBody>
      </p:sp>
      <p:sp>
        <p:nvSpPr>
          <p:cNvPr id="52227" name="Rectangle 4"/>
          <p:cNvSpPr>
            <a:spLocks/>
          </p:cNvSpPr>
          <p:nvPr/>
        </p:nvSpPr>
        <p:spPr bwMode="auto">
          <a:xfrm>
            <a:off x="676275" y="4264025"/>
            <a:ext cx="6799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marL="407988" indent="-407988" algn="r" defTabSz="822325">
              <a:defRPr sz="2400">
                <a:solidFill>
                  <a:schemeClr val="tx1"/>
                </a:solidFill>
                <a:latin typeface="Arial" panose="020B0604020202020204" pitchFamily="34" charset="0"/>
                <a:cs typeface="Arial" panose="020B0604020202020204" pitchFamily="34" charset="0"/>
              </a:defRPr>
            </a:lvl1pPr>
            <a:lvl2pPr marL="771525" indent="-206375" algn="r" defTabSz="822325">
              <a:defRPr sz="2400">
                <a:solidFill>
                  <a:schemeClr val="tx1"/>
                </a:solidFill>
                <a:latin typeface="Arial" panose="020B0604020202020204" pitchFamily="34" charset="0"/>
                <a:cs typeface="Arial" panose="020B0604020202020204" pitchFamily="34" charset="0"/>
              </a:defRPr>
            </a:lvl2pPr>
            <a:lvl3pPr marL="1079500" indent="-204788" algn="r" defTabSz="822325">
              <a:defRPr sz="2400">
                <a:solidFill>
                  <a:schemeClr val="tx1"/>
                </a:solidFill>
                <a:latin typeface="Arial" panose="020B0604020202020204" pitchFamily="34" charset="0"/>
                <a:cs typeface="Arial" panose="020B0604020202020204" pitchFamily="34" charset="0"/>
              </a:defRPr>
            </a:lvl3pPr>
            <a:lvl4pPr marL="1439863" indent="-204788" algn="r" defTabSz="822325">
              <a:defRPr sz="2400">
                <a:solidFill>
                  <a:schemeClr val="tx1"/>
                </a:solidFill>
                <a:latin typeface="Arial" panose="020B0604020202020204" pitchFamily="34" charset="0"/>
                <a:cs typeface="Arial" panose="020B0604020202020204" pitchFamily="34" charset="0"/>
              </a:defRPr>
            </a:lvl4pPr>
            <a:lvl5pPr marL="1851025" indent="-204788" algn="r" defTabSz="822325">
              <a:defRPr sz="2400">
                <a:solidFill>
                  <a:schemeClr val="tx1"/>
                </a:solidFill>
                <a:latin typeface="Arial" panose="020B0604020202020204" pitchFamily="34" charset="0"/>
                <a:cs typeface="Arial" panose="020B0604020202020204" pitchFamily="34" charset="0"/>
              </a:defRPr>
            </a:lvl5pPr>
            <a:lvl6pPr marL="23082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7654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2226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679825" indent="-204788"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buFont typeface="Arial" panose="020B0604020202020204" pitchFamily="34" charset="0"/>
              <a:buAutoNum type="alphaUcPeriod" startAt="3"/>
            </a:pPr>
            <a:r>
              <a:rPr lang="en-US" altLang="en-US" sz="2500" b="1">
                <a:solidFill>
                  <a:srgbClr val="662A6D"/>
                </a:solidFill>
                <a:latin typeface="Times" panose="02020603050405020304" pitchFamily="18" charset="0"/>
                <a:sym typeface="Times" panose="02020603050405020304" pitchFamily="18" charset="0"/>
              </a:rPr>
              <a:t>They are both moving at the same speed.</a:t>
            </a:r>
            <a:endParaRPr lang="en-US" altLang="en-US" sz="2500">
              <a:latin typeface="Times" panose="02020603050405020304" pitchFamily="18" charset="0"/>
              <a:sym typeface="Times" panose="02020603050405020304" pitchFamily="18" charset="0"/>
            </a:endParaRPr>
          </a:p>
        </p:txBody>
      </p:sp>
      <p:sp>
        <p:nvSpPr>
          <p:cNvPr id="52228" name="Rectangle 5"/>
          <p:cNvSpPr>
            <a:spLocks/>
          </p:cNvSpPr>
          <p:nvPr/>
        </p:nvSpPr>
        <p:spPr bwMode="auto">
          <a:xfrm>
            <a:off x="558800" y="138113"/>
            <a:ext cx="24574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pic>
        <p:nvPicPr>
          <p:cNvPr id="52229" name="Picture 6" descr="ig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2117725"/>
            <a:ext cx="8183563"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7"/>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1-24</a:t>
            </a:r>
          </a:p>
        </p:txBody>
      </p:sp>
    </p:spTree>
    <p:extLst>
      <p:ext uri="{BB962C8B-B14F-4D97-AF65-F5344CB8AC3E}">
        <p14:creationId xmlns:p14="http://schemas.microsoft.com/office/powerpoint/2010/main" val="84238194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p:cNvSpPr>
          <p:nvPr/>
        </p:nvSpPr>
        <p:spPr bwMode="auto">
          <a:xfrm>
            <a:off x="558800" y="138113"/>
            <a:ext cx="62515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Speed of a Moving Object</a:t>
            </a:r>
          </a:p>
        </p:txBody>
      </p:sp>
      <p:sp>
        <p:nvSpPr>
          <p:cNvPr id="54275" name="Rectangle 6"/>
          <p:cNvSpPr>
            <a:spLocks/>
          </p:cNvSpPr>
          <p:nvPr/>
        </p:nvSpPr>
        <p:spPr bwMode="auto">
          <a:xfrm>
            <a:off x="995363" y="4830763"/>
            <a:ext cx="6973887" cy="417512"/>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solidFill>
                  <a:srgbClr val="000000"/>
                </a:solidFill>
                <a:ea typeface="ヒラギノ角ゴ Pro W3" pitchFamily="48" charset="-128"/>
              </a:rPr>
              <a:t>The car moves 40 m in 1 s. Its speed is           = 40      .</a:t>
            </a:r>
          </a:p>
        </p:txBody>
      </p:sp>
      <p:grpSp>
        <p:nvGrpSpPr>
          <p:cNvPr id="54276" name="Group 22"/>
          <p:cNvGrpSpPr>
            <a:grpSpLocks/>
          </p:cNvGrpSpPr>
          <p:nvPr/>
        </p:nvGrpSpPr>
        <p:grpSpPr bwMode="auto">
          <a:xfrm>
            <a:off x="5875338" y="4618038"/>
            <a:ext cx="785812" cy="828675"/>
            <a:chOff x="3701" y="2813"/>
            <a:chExt cx="495" cy="522"/>
          </a:xfrm>
        </p:grpSpPr>
        <p:sp>
          <p:nvSpPr>
            <p:cNvPr id="54293" name="Rectangle 7"/>
            <p:cNvSpPr>
              <a:spLocks/>
            </p:cNvSpPr>
            <p:nvPr/>
          </p:nvSpPr>
          <p:spPr bwMode="auto">
            <a:xfrm>
              <a:off x="3701" y="2813"/>
              <a:ext cx="495" cy="26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a:solidFill>
                    <a:srgbClr val="000000"/>
                  </a:solidFill>
                  <a:ea typeface="ヒラギノ角ゴ Pro W3" pitchFamily="48" charset="-128"/>
                </a:rPr>
                <a:t>40 m</a:t>
              </a:r>
            </a:p>
          </p:txBody>
        </p:sp>
        <p:sp>
          <p:nvSpPr>
            <p:cNvPr id="54294" name="Rectangle 8"/>
            <p:cNvSpPr>
              <a:spLocks/>
            </p:cNvSpPr>
            <p:nvPr/>
          </p:nvSpPr>
          <p:spPr bwMode="auto">
            <a:xfrm>
              <a:off x="3783" y="3072"/>
              <a:ext cx="339" cy="26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a:solidFill>
                    <a:srgbClr val="000000"/>
                  </a:solidFill>
                  <a:ea typeface="ヒラギノ角ゴ Pro W3" pitchFamily="48" charset="-128"/>
                </a:rPr>
                <a:t>1 s</a:t>
              </a:r>
            </a:p>
          </p:txBody>
        </p:sp>
        <p:sp>
          <p:nvSpPr>
            <p:cNvPr id="54295" name="Line 9"/>
            <p:cNvSpPr>
              <a:spLocks noChangeShapeType="1"/>
            </p:cNvSpPr>
            <p:nvPr/>
          </p:nvSpPr>
          <p:spPr bwMode="auto">
            <a:xfrm>
              <a:off x="3758" y="3072"/>
              <a:ext cx="389"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277" name="Group 23"/>
          <p:cNvGrpSpPr>
            <a:grpSpLocks/>
          </p:cNvGrpSpPr>
          <p:nvPr/>
        </p:nvGrpSpPr>
        <p:grpSpPr bwMode="auto">
          <a:xfrm>
            <a:off x="7321550" y="4618038"/>
            <a:ext cx="428625" cy="828675"/>
            <a:chOff x="4612" y="2813"/>
            <a:chExt cx="270" cy="522"/>
          </a:xfrm>
        </p:grpSpPr>
        <p:sp>
          <p:nvSpPr>
            <p:cNvPr id="54290" name="Line 10"/>
            <p:cNvSpPr>
              <a:spLocks noChangeShapeType="1"/>
            </p:cNvSpPr>
            <p:nvPr/>
          </p:nvSpPr>
          <p:spPr bwMode="auto">
            <a:xfrm>
              <a:off x="4622" y="3072"/>
              <a:ext cx="26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1" name="Rectangle 11"/>
            <p:cNvSpPr>
              <a:spLocks/>
            </p:cNvSpPr>
            <p:nvPr/>
          </p:nvSpPr>
          <p:spPr bwMode="auto">
            <a:xfrm>
              <a:off x="4612" y="2813"/>
              <a:ext cx="251" cy="26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a:solidFill>
                    <a:srgbClr val="000000"/>
                  </a:solidFill>
                  <a:ea typeface="ヒラギノ角ゴ Pro W3" pitchFamily="48" charset="-128"/>
                </a:rPr>
                <a:t>m</a:t>
              </a:r>
            </a:p>
          </p:txBody>
        </p:sp>
        <p:sp>
          <p:nvSpPr>
            <p:cNvPr id="54292" name="Rectangle 12"/>
            <p:cNvSpPr>
              <a:spLocks/>
            </p:cNvSpPr>
            <p:nvPr/>
          </p:nvSpPr>
          <p:spPr bwMode="auto">
            <a:xfrm>
              <a:off x="4645" y="3072"/>
              <a:ext cx="192" cy="26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a:solidFill>
                    <a:srgbClr val="000000"/>
                  </a:solidFill>
                  <a:ea typeface="ヒラギノ角ゴ Pro W3" pitchFamily="48" charset="-128"/>
                </a:rPr>
                <a:t>s</a:t>
              </a:r>
            </a:p>
          </p:txBody>
        </p:sp>
      </p:grpSp>
      <p:sp>
        <p:nvSpPr>
          <p:cNvPr id="54278" name="Rectangle 13"/>
          <p:cNvSpPr>
            <a:spLocks/>
          </p:cNvSpPr>
          <p:nvPr/>
        </p:nvSpPr>
        <p:spPr bwMode="auto">
          <a:xfrm>
            <a:off x="995363" y="5900738"/>
            <a:ext cx="7099300" cy="417512"/>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solidFill>
                  <a:srgbClr val="000000"/>
                </a:solidFill>
                <a:ea typeface="ヒラギノ角ゴ Pro W3" pitchFamily="48" charset="-128"/>
              </a:rPr>
              <a:t>The bike moves 20 m in 1 s. Its speed is           = 20      .</a:t>
            </a:r>
          </a:p>
        </p:txBody>
      </p:sp>
      <p:grpSp>
        <p:nvGrpSpPr>
          <p:cNvPr id="54279" name="Group 25"/>
          <p:cNvGrpSpPr>
            <a:grpSpLocks/>
          </p:cNvGrpSpPr>
          <p:nvPr/>
        </p:nvGrpSpPr>
        <p:grpSpPr bwMode="auto">
          <a:xfrm>
            <a:off x="6015038" y="5694363"/>
            <a:ext cx="785812" cy="760412"/>
            <a:chOff x="3789" y="3547"/>
            <a:chExt cx="495" cy="479"/>
          </a:xfrm>
        </p:grpSpPr>
        <p:sp>
          <p:nvSpPr>
            <p:cNvPr id="54287" name="Rectangle 14"/>
            <p:cNvSpPr>
              <a:spLocks/>
            </p:cNvSpPr>
            <p:nvPr/>
          </p:nvSpPr>
          <p:spPr bwMode="auto">
            <a:xfrm>
              <a:off x="3789" y="3547"/>
              <a:ext cx="495" cy="26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a:solidFill>
                    <a:srgbClr val="000000"/>
                  </a:solidFill>
                  <a:ea typeface="ヒラギノ角ゴ Pro W3" pitchFamily="48" charset="-128"/>
                </a:rPr>
                <a:t>20 m</a:t>
              </a:r>
            </a:p>
          </p:txBody>
        </p:sp>
        <p:sp>
          <p:nvSpPr>
            <p:cNvPr id="54288" name="Rectangle 15"/>
            <p:cNvSpPr>
              <a:spLocks/>
            </p:cNvSpPr>
            <p:nvPr/>
          </p:nvSpPr>
          <p:spPr bwMode="auto">
            <a:xfrm>
              <a:off x="3869" y="3763"/>
              <a:ext cx="339" cy="26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a:solidFill>
                    <a:srgbClr val="000000"/>
                  </a:solidFill>
                  <a:ea typeface="ヒラギノ角ゴ Pro W3" pitchFamily="48" charset="-128"/>
                </a:rPr>
                <a:t>1 s</a:t>
              </a:r>
            </a:p>
          </p:txBody>
        </p:sp>
        <p:sp>
          <p:nvSpPr>
            <p:cNvPr id="54289" name="Line 16"/>
            <p:cNvSpPr>
              <a:spLocks noChangeShapeType="1"/>
            </p:cNvSpPr>
            <p:nvPr/>
          </p:nvSpPr>
          <p:spPr bwMode="auto">
            <a:xfrm>
              <a:off x="3845" y="3802"/>
              <a:ext cx="389"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280" name="Group 24"/>
          <p:cNvGrpSpPr>
            <a:grpSpLocks/>
          </p:cNvGrpSpPr>
          <p:nvPr/>
        </p:nvGrpSpPr>
        <p:grpSpPr bwMode="auto">
          <a:xfrm>
            <a:off x="7459663" y="5694363"/>
            <a:ext cx="427037" cy="760412"/>
            <a:chOff x="4699" y="3547"/>
            <a:chExt cx="269" cy="479"/>
          </a:xfrm>
        </p:grpSpPr>
        <p:sp>
          <p:nvSpPr>
            <p:cNvPr id="54284" name="Line 17"/>
            <p:cNvSpPr>
              <a:spLocks noChangeShapeType="1"/>
            </p:cNvSpPr>
            <p:nvPr/>
          </p:nvSpPr>
          <p:spPr bwMode="auto">
            <a:xfrm>
              <a:off x="4709" y="3802"/>
              <a:ext cx="259"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5" name="Rectangle 18"/>
            <p:cNvSpPr>
              <a:spLocks/>
            </p:cNvSpPr>
            <p:nvPr/>
          </p:nvSpPr>
          <p:spPr bwMode="auto">
            <a:xfrm>
              <a:off x="4699" y="3547"/>
              <a:ext cx="251" cy="26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a:solidFill>
                    <a:srgbClr val="000000"/>
                  </a:solidFill>
                  <a:ea typeface="ヒラギノ角ゴ Pro W3" pitchFamily="48" charset="-128"/>
                </a:rPr>
                <a:t>m</a:t>
              </a:r>
            </a:p>
          </p:txBody>
        </p:sp>
        <p:sp>
          <p:nvSpPr>
            <p:cNvPr id="54286" name="Rectangle 19"/>
            <p:cNvSpPr>
              <a:spLocks/>
            </p:cNvSpPr>
            <p:nvPr/>
          </p:nvSpPr>
          <p:spPr bwMode="auto">
            <a:xfrm>
              <a:off x="4731" y="3763"/>
              <a:ext cx="192" cy="263"/>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a:solidFill>
                    <a:srgbClr val="000000"/>
                  </a:solidFill>
                  <a:ea typeface="ヒラギノ角ゴ Pro W3" pitchFamily="48" charset="-128"/>
                </a:rPr>
                <a:t>s</a:t>
              </a:r>
            </a:p>
          </p:txBody>
        </p:sp>
      </p:grpSp>
      <p:pic>
        <p:nvPicPr>
          <p:cNvPr id="54281" name="Picture 20" descr="01_16_Figure"/>
          <p:cNvPicPr>
            <a:picLocks noChangeAspect="1" noChangeArrowheads="1"/>
          </p:cNvPicPr>
          <p:nvPr/>
        </p:nvPicPr>
        <p:blipFill>
          <a:blip r:embed="rId4" cstate="print">
            <a:extLst>
              <a:ext uri="{28A0092B-C50C-407E-A947-70E740481C1C}">
                <a14:useLocalDpi xmlns:a14="http://schemas.microsoft.com/office/drawing/2010/main" val="0"/>
              </a:ext>
            </a:extLst>
          </a:blip>
          <a:srcRect b="3197"/>
          <a:stretch>
            <a:fillRect/>
          </a:stretch>
        </p:blipFill>
        <p:spPr bwMode="auto">
          <a:xfrm>
            <a:off x="2320925" y="1857375"/>
            <a:ext cx="4551363"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21" descr="01_KeyEquation_01"/>
          <p:cNvPicPr>
            <a:picLocks noChangeAspect="1" noChangeArrowheads="1"/>
          </p:cNvPicPr>
          <p:nvPr/>
        </p:nvPicPr>
        <p:blipFill>
          <a:blip r:embed="rId5">
            <a:extLst>
              <a:ext uri="{28A0092B-C50C-407E-A947-70E740481C1C}">
                <a14:useLocalDpi xmlns:a14="http://schemas.microsoft.com/office/drawing/2010/main" val="0"/>
              </a:ext>
            </a:extLst>
          </a:blip>
          <a:srcRect r="10103" b="35443"/>
          <a:stretch>
            <a:fillRect/>
          </a:stretch>
        </p:blipFill>
        <p:spPr bwMode="auto">
          <a:xfrm>
            <a:off x="723900" y="692150"/>
            <a:ext cx="76850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3" name="Rectangle 26"/>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1-25</a:t>
            </a:r>
          </a:p>
        </p:txBody>
      </p:sp>
    </p:spTree>
    <p:extLst>
      <p:ext uri="{BB962C8B-B14F-4D97-AF65-F5344CB8AC3E}">
        <p14:creationId xmlns:p14="http://schemas.microsoft.com/office/powerpoint/2010/main" val="118827235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p:cNvSpPr>
          <p:nvPr/>
        </p:nvSpPr>
        <p:spPr bwMode="auto">
          <a:xfrm>
            <a:off x="558800" y="130175"/>
            <a:ext cx="6251575"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Velocity of a Moving Object</a:t>
            </a:r>
          </a:p>
        </p:txBody>
      </p:sp>
      <p:pic>
        <p:nvPicPr>
          <p:cNvPr id="56323" name="Picture 7" descr="01_KeyEquation_02"/>
          <p:cNvPicPr>
            <a:picLocks noChangeAspect="1" noChangeArrowheads="1"/>
          </p:cNvPicPr>
          <p:nvPr/>
        </p:nvPicPr>
        <p:blipFill>
          <a:blip r:embed="rId3">
            <a:extLst>
              <a:ext uri="{28A0092B-C50C-407E-A947-70E740481C1C}">
                <a14:useLocalDpi xmlns:a14="http://schemas.microsoft.com/office/drawing/2010/main" val="0"/>
              </a:ext>
            </a:extLst>
          </a:blip>
          <a:srcRect r="10251" b="28693"/>
          <a:stretch>
            <a:fillRect/>
          </a:stretch>
        </p:blipFill>
        <p:spPr bwMode="auto">
          <a:xfrm>
            <a:off x="715963" y="847725"/>
            <a:ext cx="767238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8" descr="01_17_Figure"/>
          <p:cNvPicPr>
            <a:picLocks noChangeAspect="1" noChangeArrowheads="1"/>
          </p:cNvPicPr>
          <p:nvPr/>
        </p:nvPicPr>
        <p:blipFill>
          <a:blip r:embed="rId4">
            <a:extLst>
              <a:ext uri="{28A0092B-C50C-407E-A947-70E740481C1C}">
                <a14:useLocalDpi xmlns:a14="http://schemas.microsoft.com/office/drawing/2010/main" val="0"/>
              </a:ext>
            </a:extLst>
          </a:blip>
          <a:srcRect b="3363"/>
          <a:stretch>
            <a:fillRect/>
          </a:stretch>
        </p:blipFill>
        <p:spPr bwMode="auto">
          <a:xfrm>
            <a:off x="841375" y="2344738"/>
            <a:ext cx="74580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9"/>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1-26</a:t>
            </a:r>
          </a:p>
        </p:txBody>
      </p:sp>
    </p:spTree>
    <p:extLst>
      <p:ext uri="{BB962C8B-B14F-4D97-AF65-F5344CB8AC3E}">
        <p14:creationId xmlns:p14="http://schemas.microsoft.com/office/powerpoint/2010/main" val="28508059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p:cNvSpPr>
          <p:nvPr/>
        </p:nvSpPr>
        <p:spPr bwMode="auto">
          <a:xfrm>
            <a:off x="558800"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Problem</a:t>
            </a:r>
          </a:p>
        </p:txBody>
      </p:sp>
      <p:sp>
        <p:nvSpPr>
          <p:cNvPr id="58371" name="Rectangle 8"/>
          <p:cNvSpPr>
            <a:spLocks/>
          </p:cNvSpPr>
          <p:nvPr/>
        </p:nvSpPr>
        <p:spPr bwMode="auto">
          <a:xfrm>
            <a:off x="571500" y="733425"/>
            <a:ext cx="80470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a:t>At </a:t>
            </a:r>
            <a:r>
              <a:rPr lang="en-US" altLang="en-US" sz="2200" i="1" dirty="0"/>
              <a:t>t</a:t>
            </a:r>
            <a:r>
              <a:rPr lang="en-US" altLang="en-US" sz="2200" dirty="0"/>
              <a:t> </a:t>
            </a:r>
            <a:r>
              <a:rPr lang="en-US" altLang="en-US" sz="2200" dirty="0">
                <a:sym typeface="Symbol" panose="05050102010706020507" pitchFamily="18" charset="2"/>
              </a:rPr>
              <a:t></a:t>
            </a:r>
            <a:r>
              <a:rPr lang="en-US" altLang="en-US" sz="2200" dirty="0"/>
              <a:t> 12 s, Frank is at </a:t>
            </a:r>
            <a:r>
              <a:rPr lang="en-US" altLang="en-US" sz="2200" i="1" dirty="0"/>
              <a:t>x</a:t>
            </a:r>
            <a:r>
              <a:rPr lang="en-US" altLang="en-US" sz="2200" dirty="0"/>
              <a:t> </a:t>
            </a:r>
            <a:r>
              <a:rPr lang="en-US" altLang="en-US" sz="2200" dirty="0">
                <a:sym typeface="Symbol" panose="05050102010706020507" pitchFamily="18" charset="2"/>
              </a:rPr>
              <a:t></a:t>
            </a:r>
            <a:r>
              <a:rPr lang="en-US" altLang="en-US" sz="2200" dirty="0"/>
              <a:t> 25 m. 5 s later, he’s at </a:t>
            </a:r>
            <a:r>
              <a:rPr lang="en-US" altLang="en-US" sz="2200" i="1" dirty="0"/>
              <a:t>x</a:t>
            </a:r>
            <a:r>
              <a:rPr lang="en-US" altLang="en-US" sz="2200" dirty="0"/>
              <a:t> </a:t>
            </a:r>
            <a:r>
              <a:rPr lang="en-US" altLang="en-US" sz="2200" dirty="0">
                <a:sym typeface="Symbol" panose="05050102010706020507" pitchFamily="18" charset="2"/>
              </a:rPr>
              <a:t></a:t>
            </a:r>
            <a:r>
              <a:rPr lang="en-US" altLang="en-US" sz="2200" dirty="0"/>
              <a:t> 20 m. What is Frank’s velocity?</a:t>
            </a:r>
          </a:p>
        </p:txBody>
      </p:sp>
      <p:sp>
        <p:nvSpPr>
          <p:cNvPr id="58372" name="Rectangle 9"/>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1-27</a:t>
            </a:r>
          </a:p>
        </p:txBody>
      </p:sp>
      <p:sp>
        <p:nvSpPr>
          <p:cNvPr id="7" name="Oval 6"/>
          <p:cNvSpPr/>
          <p:nvPr/>
        </p:nvSpPr>
        <p:spPr>
          <a:xfrm>
            <a:off x="5308956" y="4766371"/>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528156" y="4754036"/>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556623" y="3532563"/>
            <a:ext cx="1424"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74317" y="5562600"/>
            <a:ext cx="784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32154" y="5576825"/>
            <a:ext cx="1082669" cy="369332"/>
          </a:xfrm>
          <a:prstGeom prst="rect">
            <a:avLst/>
          </a:prstGeom>
          <a:noFill/>
        </p:spPr>
        <p:txBody>
          <a:bodyPr wrap="none" rtlCol="0">
            <a:spAutoFit/>
          </a:bodyPr>
          <a:lstStyle/>
          <a:p>
            <a:r>
              <a:rPr lang="en-US" i="1" dirty="0" smtClean="0"/>
              <a:t>x</a:t>
            </a:r>
            <a:r>
              <a:rPr lang="en-US" dirty="0" smtClean="0"/>
              <a:t>(meters)</a:t>
            </a:r>
            <a:endParaRPr lang="en-US" dirty="0"/>
          </a:p>
        </p:txBody>
      </p:sp>
      <p:cxnSp>
        <p:nvCxnSpPr>
          <p:cNvPr id="18" name="Straight Connector 17"/>
          <p:cNvCxnSpPr/>
          <p:nvPr/>
        </p:nvCxnSpPr>
        <p:spPr>
          <a:xfrm flipH="1">
            <a:off x="556623" y="511138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56623" y="4160437"/>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56623" y="4635911"/>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56623" y="3684963"/>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07717" y="54580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17317" y="54580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326917" y="54580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36517" y="54580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46117" y="54580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55717" y="54580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65317" y="54580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74917" y="54580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84517" y="54580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594117" y="54580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813317" y="54580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203717" y="54580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66474" y="5558300"/>
            <a:ext cx="301686" cy="369332"/>
          </a:xfrm>
          <a:prstGeom prst="rect">
            <a:avLst/>
          </a:prstGeom>
          <a:noFill/>
        </p:spPr>
        <p:txBody>
          <a:bodyPr wrap="none" rtlCol="0">
            <a:spAutoFit/>
          </a:bodyPr>
          <a:lstStyle/>
          <a:p>
            <a:r>
              <a:rPr lang="en-US" dirty="0" smtClean="0"/>
              <a:t>5</a:t>
            </a:r>
            <a:endParaRPr lang="en-US" dirty="0"/>
          </a:p>
        </p:txBody>
      </p:sp>
      <p:sp>
        <p:nvSpPr>
          <p:cNvPr id="35" name="TextBox 34"/>
          <p:cNvSpPr txBox="1"/>
          <p:nvPr/>
        </p:nvSpPr>
        <p:spPr>
          <a:xfrm>
            <a:off x="2727165" y="5562600"/>
            <a:ext cx="418704" cy="369332"/>
          </a:xfrm>
          <a:prstGeom prst="rect">
            <a:avLst/>
          </a:prstGeom>
          <a:noFill/>
        </p:spPr>
        <p:txBody>
          <a:bodyPr wrap="none" rtlCol="0">
            <a:spAutoFit/>
          </a:bodyPr>
          <a:lstStyle/>
          <a:p>
            <a:r>
              <a:rPr lang="en-US" dirty="0" smtClean="0"/>
              <a:t>10</a:t>
            </a:r>
            <a:endParaRPr lang="en-US" dirty="0"/>
          </a:p>
        </p:txBody>
      </p:sp>
      <p:sp>
        <p:nvSpPr>
          <p:cNvPr id="2" name="TextBox 1"/>
          <p:cNvSpPr txBox="1"/>
          <p:nvPr/>
        </p:nvSpPr>
        <p:spPr>
          <a:xfrm>
            <a:off x="6751208" y="4420892"/>
            <a:ext cx="870751" cy="369332"/>
          </a:xfrm>
          <a:prstGeom prst="rect">
            <a:avLst/>
          </a:prstGeom>
          <a:noFill/>
        </p:spPr>
        <p:txBody>
          <a:bodyPr wrap="none" rtlCol="0">
            <a:spAutoFit/>
          </a:bodyPr>
          <a:lstStyle/>
          <a:p>
            <a:r>
              <a:rPr lang="en-US" altLang="en-US" i="1" dirty="0"/>
              <a:t>t</a:t>
            </a:r>
            <a:r>
              <a:rPr lang="en-US" altLang="en-US" dirty="0"/>
              <a:t> </a:t>
            </a:r>
            <a:r>
              <a:rPr lang="en-US" altLang="en-US" dirty="0">
                <a:sym typeface="Symbol" panose="05050102010706020507" pitchFamily="18" charset="2"/>
              </a:rPr>
              <a:t></a:t>
            </a:r>
            <a:r>
              <a:rPr lang="en-US" altLang="en-US" dirty="0"/>
              <a:t> 12 s</a:t>
            </a:r>
            <a:endParaRPr lang="en-US" dirty="0"/>
          </a:p>
        </p:txBody>
      </p:sp>
      <p:sp>
        <p:nvSpPr>
          <p:cNvPr id="37" name="TextBox 36"/>
          <p:cNvSpPr txBox="1"/>
          <p:nvPr/>
        </p:nvSpPr>
        <p:spPr>
          <a:xfrm>
            <a:off x="4007989" y="5554196"/>
            <a:ext cx="418704" cy="369332"/>
          </a:xfrm>
          <a:prstGeom prst="rect">
            <a:avLst/>
          </a:prstGeom>
          <a:noFill/>
        </p:spPr>
        <p:txBody>
          <a:bodyPr wrap="none" rtlCol="0">
            <a:spAutoFit/>
          </a:bodyPr>
          <a:lstStyle/>
          <a:p>
            <a:r>
              <a:rPr lang="en-US" dirty="0" smtClean="0"/>
              <a:t>15</a:t>
            </a:r>
            <a:endParaRPr lang="en-US" dirty="0"/>
          </a:p>
        </p:txBody>
      </p:sp>
      <p:sp>
        <p:nvSpPr>
          <p:cNvPr id="38" name="TextBox 37"/>
          <p:cNvSpPr txBox="1"/>
          <p:nvPr/>
        </p:nvSpPr>
        <p:spPr>
          <a:xfrm>
            <a:off x="5136263" y="5562600"/>
            <a:ext cx="418704" cy="369332"/>
          </a:xfrm>
          <a:prstGeom prst="rect">
            <a:avLst/>
          </a:prstGeom>
          <a:noFill/>
        </p:spPr>
        <p:txBody>
          <a:bodyPr wrap="none" rtlCol="0">
            <a:spAutoFit/>
          </a:bodyPr>
          <a:lstStyle/>
          <a:p>
            <a:r>
              <a:rPr lang="en-US" dirty="0" smtClean="0"/>
              <a:t>20</a:t>
            </a:r>
            <a:endParaRPr lang="en-US" dirty="0"/>
          </a:p>
        </p:txBody>
      </p:sp>
      <p:sp>
        <p:nvSpPr>
          <p:cNvPr id="39" name="TextBox 38"/>
          <p:cNvSpPr txBox="1"/>
          <p:nvPr/>
        </p:nvSpPr>
        <p:spPr>
          <a:xfrm>
            <a:off x="6412689" y="5566900"/>
            <a:ext cx="418704" cy="369332"/>
          </a:xfrm>
          <a:prstGeom prst="rect">
            <a:avLst/>
          </a:prstGeom>
          <a:noFill/>
        </p:spPr>
        <p:txBody>
          <a:bodyPr wrap="none" rtlCol="0">
            <a:spAutoFit/>
          </a:bodyPr>
          <a:lstStyle/>
          <a:p>
            <a:r>
              <a:rPr lang="en-US" dirty="0" smtClean="0"/>
              <a:t>25</a:t>
            </a:r>
            <a:endParaRPr lang="en-US" dirty="0"/>
          </a:p>
        </p:txBody>
      </p:sp>
      <p:sp>
        <p:nvSpPr>
          <p:cNvPr id="40" name="TextBox 39"/>
          <p:cNvSpPr txBox="1"/>
          <p:nvPr/>
        </p:nvSpPr>
        <p:spPr>
          <a:xfrm>
            <a:off x="4624224" y="4307521"/>
            <a:ext cx="870751" cy="369332"/>
          </a:xfrm>
          <a:prstGeom prst="rect">
            <a:avLst/>
          </a:prstGeom>
          <a:noFill/>
        </p:spPr>
        <p:txBody>
          <a:bodyPr wrap="none" rtlCol="0">
            <a:spAutoFit/>
          </a:bodyPr>
          <a:lstStyle/>
          <a:p>
            <a:r>
              <a:rPr lang="en-US" altLang="en-US" i="1" dirty="0"/>
              <a:t>t</a:t>
            </a:r>
            <a:r>
              <a:rPr lang="en-US" altLang="en-US" dirty="0"/>
              <a:t> </a:t>
            </a:r>
            <a:r>
              <a:rPr lang="en-US" altLang="en-US" dirty="0">
                <a:sym typeface="Symbol" panose="05050102010706020507" pitchFamily="18" charset="2"/>
              </a:rPr>
              <a:t></a:t>
            </a:r>
            <a:r>
              <a:rPr lang="en-US" altLang="en-US" dirty="0"/>
              <a:t> </a:t>
            </a:r>
            <a:r>
              <a:rPr lang="en-US" altLang="en-US" dirty="0" smtClean="0"/>
              <a:t>17 </a:t>
            </a:r>
            <a:r>
              <a:rPr lang="en-US" altLang="en-US" dirty="0"/>
              <a:t>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4134287" y="1306021"/>
                <a:ext cx="2297103" cy="7931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𝑣</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num>
                        <m:den>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m:rPr>
                                  <m:nor/>
                                </m:rPr>
                                <a:rPr lang="en-US" sz="2400" b="0" i="0" smtClean="0">
                                  <a:latin typeface="Cambria Math" panose="02040503050406030204" pitchFamily="18" charset="0"/>
                                </a:rPr>
                                <m:t>f</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m:rPr>
                                  <m:nor/>
                                </m:rPr>
                                <a:rPr lang="en-US" sz="2400" b="0" i="0" smtClean="0">
                                  <a:latin typeface="Cambria Math" panose="02040503050406030204" pitchFamily="18" charset="0"/>
                                </a:rPr>
                                <m:t>i</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m:rPr>
                                  <m:nor/>
                                </m:rPr>
                                <a:rPr lang="en-US" sz="2400" b="0" i="0" smtClean="0">
                                  <a:latin typeface="Cambria Math" panose="02040503050406030204" pitchFamily="18" charset="0"/>
                                </a:rPr>
                                <m:t>f</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m:rPr>
                                  <m:nor/>
                                </m:rPr>
                                <a:rPr lang="en-US" sz="2400" b="0" i="0" smtClean="0">
                                  <a:latin typeface="Cambria Math" panose="02040503050406030204" pitchFamily="18" charset="0"/>
                                </a:rPr>
                                <m:t>i</m:t>
                              </m:r>
                            </m:sub>
                          </m:sSub>
                        </m:den>
                      </m:f>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4134287" y="1306021"/>
                <a:ext cx="2297103" cy="79310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691929" y="1632417"/>
                <a:ext cx="2591672" cy="9351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𝑣</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20</m:t>
                          </m:r>
                          <m:r>
                            <m:rPr>
                              <m:nor/>
                            </m:rPr>
                            <a:rPr lang="en-US" sz="3200" b="0" i="0" smtClean="0">
                              <a:latin typeface="Cambria Math" panose="02040503050406030204" pitchFamily="18" charset="0"/>
                            </a:rPr>
                            <m:t>m</m:t>
                          </m:r>
                          <m:r>
                            <m:rPr>
                              <m:nor/>
                            </m:rPr>
                            <a:rPr lang="en-US" sz="3200" b="0" i="0" smtClean="0">
                              <a:latin typeface="Cambria Math" panose="02040503050406030204" pitchFamily="18" charset="0"/>
                            </a:rPr>
                            <m:t>−25</m:t>
                          </m:r>
                          <m:r>
                            <m:rPr>
                              <m:nor/>
                            </m:rPr>
                            <a:rPr lang="en-US" sz="3200" b="0" i="0" smtClean="0">
                              <a:latin typeface="Cambria Math" panose="02040503050406030204" pitchFamily="18" charset="0"/>
                            </a:rPr>
                            <m:t>m</m:t>
                          </m:r>
                        </m:num>
                        <m:den>
                          <m:r>
                            <a:rPr lang="en-US" sz="3200" i="1">
                              <a:latin typeface="Cambria Math" panose="02040503050406030204" pitchFamily="18" charset="0"/>
                            </a:rPr>
                            <m:t>17</m:t>
                          </m:r>
                          <m:r>
                            <m:rPr>
                              <m:nor/>
                            </m:rPr>
                            <a:rPr lang="en-US" sz="3200">
                              <a:latin typeface="Cambria Math" panose="02040503050406030204" pitchFamily="18" charset="0"/>
                            </a:rPr>
                            <m:t>s</m:t>
                          </m:r>
                          <m:r>
                            <m:rPr>
                              <m:nor/>
                            </m:rPr>
                            <a:rPr lang="en-US" sz="3200">
                              <a:latin typeface="Cambria Math" panose="02040503050406030204" pitchFamily="18" charset="0"/>
                            </a:rPr>
                            <m:t>−12</m:t>
                          </m:r>
                          <m:r>
                            <m:rPr>
                              <m:nor/>
                            </m:rPr>
                            <a:rPr lang="en-US" sz="3200">
                              <a:latin typeface="Cambria Math" panose="02040503050406030204" pitchFamily="18" charset="0"/>
                            </a:rPr>
                            <m:t>s</m:t>
                          </m:r>
                        </m:den>
                      </m:f>
                    </m:oMath>
                  </m:oMathPara>
                </a14:m>
                <a:endParaRPr lang="en-US" sz="3200" dirty="0"/>
              </a:p>
            </p:txBody>
          </p:sp>
        </mc:Choice>
        <mc:Fallback>
          <p:sp>
            <p:nvSpPr>
              <p:cNvPr id="4" name="TextBox 3"/>
              <p:cNvSpPr txBox="1">
                <a:spLocks noRot="1" noChangeAspect="1" noMove="1" noResize="1" noEditPoints="1" noAdjustHandles="1" noChangeArrowheads="1" noChangeShapeType="1" noTextEdit="1"/>
              </p:cNvSpPr>
              <p:nvPr/>
            </p:nvSpPr>
            <p:spPr>
              <a:xfrm>
                <a:off x="691929" y="1632417"/>
                <a:ext cx="2591672" cy="935192"/>
              </a:xfrm>
              <a:prstGeom prst="rect">
                <a:avLst/>
              </a:prstGeom>
              <a:blipFill rotWithShape="0">
                <a:blip r:embed="rId5"/>
                <a:stretch>
                  <a:fillRect r="-21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2276455" y="2871499"/>
                <a:ext cx="2031710" cy="9485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𝑣</m:t>
                      </m:r>
                      <m:r>
                        <a:rPr lang="en-US" sz="3600" b="0" i="1" smtClean="0">
                          <a:latin typeface="Cambria Math" panose="02040503050406030204" pitchFamily="18" charset="0"/>
                        </a:rPr>
                        <m:t>=−1</m:t>
                      </m:r>
                      <m:f>
                        <m:fPr>
                          <m:ctrlPr>
                            <a:rPr lang="en-US" sz="3600" b="0" i="1" smtClean="0">
                              <a:latin typeface="Cambria Math" panose="02040503050406030204" pitchFamily="18" charset="0"/>
                            </a:rPr>
                          </m:ctrlPr>
                        </m:fPr>
                        <m:num>
                          <m:r>
                            <m:rPr>
                              <m:nor/>
                            </m:rPr>
                            <a:rPr lang="en-US" sz="3600" b="0" i="0" smtClean="0">
                              <a:latin typeface="Cambria Math" panose="02040503050406030204" pitchFamily="18" charset="0"/>
                            </a:rPr>
                            <m:t>m</m:t>
                          </m:r>
                        </m:num>
                        <m:den>
                          <m:r>
                            <m:rPr>
                              <m:nor/>
                            </m:rPr>
                            <a:rPr lang="en-US" sz="3600" b="0" i="0" smtClean="0">
                              <a:latin typeface="Cambria Math" panose="02040503050406030204" pitchFamily="18" charset="0"/>
                            </a:rPr>
                            <m:t>s</m:t>
                          </m:r>
                        </m:den>
                      </m:f>
                    </m:oMath>
                  </m:oMathPara>
                </a14:m>
                <a:endParaRPr lang="en-US" sz="3600" dirty="0"/>
              </a:p>
            </p:txBody>
          </p:sp>
        </mc:Choice>
        <mc:Fallback>
          <p:sp>
            <p:nvSpPr>
              <p:cNvPr id="36" name="TextBox 35"/>
              <p:cNvSpPr txBox="1">
                <a:spLocks noRot="1" noChangeAspect="1" noMove="1" noResize="1" noEditPoints="1" noAdjustHandles="1" noChangeArrowheads="1" noChangeShapeType="1" noTextEdit="1"/>
              </p:cNvSpPr>
              <p:nvPr/>
            </p:nvSpPr>
            <p:spPr>
              <a:xfrm>
                <a:off x="2276455" y="2871499"/>
                <a:ext cx="2031710" cy="948529"/>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65725" y="3035418"/>
                <a:ext cx="2661562" cy="709040"/>
              </a:xfrm>
              <a:prstGeom prst="rect">
                <a:avLst/>
              </a:prstGeom>
              <a:noFill/>
            </p:spPr>
            <p:txBody>
              <a:bodyPr wrap="none" rtlCol="0">
                <a:spAutoFit/>
              </a:bodyPr>
              <a:lstStyle/>
              <a:p>
                <a:r>
                  <a:rPr lang="en-US" sz="2800" dirty="0"/>
                  <a:t>or </a:t>
                </a:r>
                <a14:m>
                  <m:oMath xmlns:m="http://schemas.openxmlformats.org/officeDocument/2006/math">
                    <m:r>
                      <a:rPr lang="en-US" sz="2800" i="1">
                        <a:latin typeface="Cambria Math" panose="02040503050406030204" pitchFamily="18" charset="0"/>
                      </a:rPr>
                      <m:t>1</m:t>
                    </m:r>
                    <m:f>
                      <m:fPr>
                        <m:ctrlPr>
                          <a:rPr lang="en-US" sz="2800" i="1">
                            <a:latin typeface="Cambria Math" panose="02040503050406030204" pitchFamily="18" charset="0"/>
                          </a:rPr>
                        </m:ctrlPr>
                      </m:fPr>
                      <m:num>
                        <m:r>
                          <m:rPr>
                            <m:nor/>
                          </m:rPr>
                          <a:rPr lang="en-US" sz="2800">
                            <a:latin typeface="Cambria Math" panose="02040503050406030204" pitchFamily="18" charset="0"/>
                          </a:rPr>
                          <m:t>m</m:t>
                        </m:r>
                      </m:num>
                      <m:den>
                        <m:r>
                          <m:rPr>
                            <m:nor/>
                          </m:rPr>
                          <a:rPr lang="en-US" sz="2800">
                            <a:latin typeface="Cambria Math" panose="02040503050406030204" pitchFamily="18" charset="0"/>
                          </a:rPr>
                          <m:t>s</m:t>
                        </m:r>
                      </m:den>
                    </m:f>
                  </m:oMath>
                </a14:m>
                <a:r>
                  <a:rPr lang="en-US" sz="2800" dirty="0"/>
                  <a:t> to the </a:t>
                </a:r>
                <a:r>
                  <a:rPr lang="en-US" sz="2800" dirty="0" smtClean="0"/>
                  <a:t>left</a:t>
                </a:r>
                <a:endParaRPr lang="en-US" sz="2800" dirty="0"/>
              </a:p>
            </p:txBody>
          </p:sp>
        </mc:Choice>
        <mc:Fallback>
          <p:sp>
            <p:nvSpPr>
              <p:cNvPr id="5" name="TextBox 4"/>
              <p:cNvSpPr txBox="1">
                <a:spLocks noRot="1" noChangeAspect="1" noMove="1" noResize="1" noEditPoints="1" noAdjustHandles="1" noChangeArrowheads="1" noChangeShapeType="1" noTextEdit="1"/>
              </p:cNvSpPr>
              <p:nvPr/>
            </p:nvSpPr>
            <p:spPr>
              <a:xfrm>
                <a:off x="5165725" y="3035418"/>
                <a:ext cx="2661562" cy="709040"/>
              </a:xfrm>
              <a:prstGeom prst="rect">
                <a:avLst/>
              </a:prstGeom>
              <a:blipFill rotWithShape="0">
                <a:blip r:embed="rId7"/>
                <a:stretch>
                  <a:fillRect l="-4577" r="-3432" b="-11207"/>
                </a:stretch>
              </a:blipFill>
            </p:spPr>
            <p:txBody>
              <a:bodyPr/>
              <a:lstStyle/>
              <a:p>
                <a:r>
                  <a:rPr lang="en-US">
                    <a:noFill/>
                  </a:rPr>
                  <a:t> </a:t>
                </a:r>
              </a:p>
            </p:txBody>
          </p:sp>
        </mc:Fallback>
      </mc:AlternateContent>
    </p:spTree>
    <p:extLst>
      <p:ext uri="{BB962C8B-B14F-4D97-AF65-F5344CB8AC3E}">
        <p14:creationId xmlns:p14="http://schemas.microsoft.com/office/powerpoint/2010/main" val="13614505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p:bldP spid="40" grpId="0"/>
      <p:bldP spid="3" grpId="0"/>
      <p:bldP spid="4" grpId="0"/>
      <p:bldP spid="36"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and Coordinate System</a:t>
            </a:r>
            <a:endParaRPr lang="en-US" dirty="0"/>
          </a:p>
        </p:txBody>
      </p:sp>
      <p:sp>
        <p:nvSpPr>
          <p:cNvPr id="17" name="Oval 16"/>
          <p:cNvSpPr/>
          <p:nvPr/>
        </p:nvSpPr>
        <p:spPr>
          <a:xfrm>
            <a:off x="1053441"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26364"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599287"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872209"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762000" y="2667000"/>
            <a:ext cx="1424"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09600" y="4572000"/>
            <a:ext cx="784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967437" y="4586225"/>
            <a:ext cx="1082669" cy="369332"/>
          </a:xfrm>
          <a:prstGeom prst="rect">
            <a:avLst/>
          </a:prstGeom>
          <a:noFill/>
        </p:spPr>
        <p:txBody>
          <a:bodyPr wrap="none" rtlCol="0">
            <a:spAutoFit/>
          </a:bodyPr>
          <a:lstStyle/>
          <a:p>
            <a:r>
              <a:rPr lang="en-US" i="1" dirty="0" smtClean="0"/>
              <a:t>x</a:t>
            </a:r>
            <a:r>
              <a:rPr lang="en-US" dirty="0" smtClean="0"/>
              <a:t>(meters)</a:t>
            </a:r>
            <a:endParaRPr lang="en-US" dirty="0"/>
          </a:p>
        </p:txBody>
      </p:sp>
      <p:sp>
        <p:nvSpPr>
          <p:cNvPr id="27" name="TextBox 26"/>
          <p:cNvSpPr txBox="1"/>
          <p:nvPr/>
        </p:nvSpPr>
        <p:spPr>
          <a:xfrm>
            <a:off x="579206" y="2301722"/>
            <a:ext cx="1092287" cy="369332"/>
          </a:xfrm>
          <a:prstGeom prst="rect">
            <a:avLst/>
          </a:prstGeom>
          <a:noFill/>
        </p:spPr>
        <p:txBody>
          <a:bodyPr wrap="none" rtlCol="0">
            <a:spAutoFit/>
          </a:bodyPr>
          <a:lstStyle/>
          <a:p>
            <a:r>
              <a:rPr lang="en-US" i="1" dirty="0" smtClean="0"/>
              <a:t>y</a:t>
            </a:r>
            <a:r>
              <a:rPr lang="en-US" dirty="0" smtClean="0"/>
              <a:t>(meters)</a:t>
            </a:r>
            <a:endParaRPr lang="en-US" dirty="0"/>
          </a:p>
        </p:txBody>
      </p:sp>
      <p:sp>
        <p:nvSpPr>
          <p:cNvPr id="28" name="Rectangle 27"/>
          <p:cNvSpPr/>
          <p:nvPr/>
        </p:nvSpPr>
        <p:spPr>
          <a:xfrm>
            <a:off x="629541" y="3941813"/>
            <a:ext cx="26776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96541" y="4419600"/>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369464" y="4433775"/>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642387" y="4433624"/>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915309" y="4433775"/>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H="1">
            <a:off x="762000" y="4245821"/>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62000" y="329487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62000" y="377034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62000" y="281940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43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752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22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9718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5814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191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00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4102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198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6294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848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239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Content Placeholder 2"/>
          <p:cNvSpPr>
            <a:spLocks noGrp="1"/>
          </p:cNvSpPr>
          <p:nvPr>
            <p:ph idx="1"/>
          </p:nvPr>
        </p:nvSpPr>
        <p:spPr>
          <a:xfrm>
            <a:off x="1485900" y="1524000"/>
            <a:ext cx="6096000" cy="685799"/>
          </a:xfrm>
        </p:spPr>
        <p:txBody>
          <a:bodyPr>
            <a:normAutofit fontScale="77500" lnSpcReduction="20000"/>
          </a:bodyPr>
          <a:lstStyle/>
          <a:p>
            <a:pPr marL="0" indent="0" algn="ctr">
              <a:buNone/>
            </a:pPr>
            <a:r>
              <a:rPr lang="en-US" dirty="0" smtClean="0"/>
              <a:t>An object’s center of mass defines its position</a:t>
            </a:r>
            <a:endParaRPr lang="en-US" dirty="0"/>
          </a:p>
        </p:txBody>
      </p:sp>
      <p:sp>
        <p:nvSpPr>
          <p:cNvPr id="66" name="TextBox 65"/>
          <p:cNvSpPr txBox="1"/>
          <p:nvPr/>
        </p:nvSpPr>
        <p:spPr>
          <a:xfrm>
            <a:off x="3458285" y="4615934"/>
            <a:ext cx="301686" cy="369332"/>
          </a:xfrm>
          <a:prstGeom prst="rect">
            <a:avLst/>
          </a:prstGeom>
          <a:noFill/>
        </p:spPr>
        <p:txBody>
          <a:bodyPr wrap="none" rtlCol="0">
            <a:spAutoFit/>
          </a:bodyPr>
          <a:lstStyle/>
          <a:p>
            <a:r>
              <a:rPr lang="en-US" dirty="0" smtClean="0"/>
              <a:t>5</a:t>
            </a:r>
            <a:endParaRPr lang="en-US" dirty="0"/>
          </a:p>
        </p:txBody>
      </p:sp>
      <p:sp>
        <p:nvSpPr>
          <p:cNvPr id="67" name="TextBox 66"/>
          <p:cNvSpPr txBox="1"/>
          <p:nvPr/>
        </p:nvSpPr>
        <p:spPr>
          <a:xfrm>
            <a:off x="6478557" y="4687231"/>
            <a:ext cx="418704" cy="369332"/>
          </a:xfrm>
          <a:prstGeom prst="rect">
            <a:avLst/>
          </a:prstGeom>
          <a:noFill/>
        </p:spPr>
        <p:txBody>
          <a:bodyPr wrap="none" rtlCol="0">
            <a:spAutoFit/>
          </a:bodyPr>
          <a:lstStyle/>
          <a:p>
            <a:r>
              <a:rPr lang="en-US" dirty="0" smtClean="0"/>
              <a:t>10</a:t>
            </a:r>
            <a:endParaRPr lang="en-US" dirty="0"/>
          </a:p>
        </p:txBody>
      </p:sp>
    </p:spTree>
    <p:extLst>
      <p:ext uri="{BB962C8B-B14F-4D97-AF65-F5344CB8AC3E}">
        <p14:creationId xmlns:p14="http://schemas.microsoft.com/office/powerpoint/2010/main" val="1546064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lstStyle/>
          <a:p>
            <a:r>
              <a:rPr lang="en-US">
                <a:solidFill>
                  <a:srgbClr val="002060"/>
                </a:solidFill>
                <a:latin typeface="Aharoni" panose="02010803020104030203" pitchFamily="2" charset="-79"/>
                <a:cs typeface="Aharoni" panose="02010803020104030203" pitchFamily="2" charset="-79"/>
              </a:rPr>
              <a:t>QQ </a:t>
            </a:r>
            <a:r>
              <a:rPr lang="en-US" smtClean="0"/>
              <a:t>Where </a:t>
            </a:r>
            <a:r>
              <a:rPr lang="en-US" dirty="0" smtClean="0"/>
              <a:t>is this motorcycle?</a:t>
            </a:r>
            <a:endParaRPr lang="en-US" dirty="0"/>
          </a:p>
        </p:txBody>
      </p:sp>
      <p:sp>
        <p:nvSpPr>
          <p:cNvPr id="3" name="TPAnswers"/>
          <p:cNvSpPr>
            <a:spLocks noGrp="1"/>
          </p:cNvSpPr>
          <p:nvPr>
            <p:ph type="body" idx="1"/>
            <p:custDataLst>
              <p:tags r:id="rId3"/>
            </p:custDataLst>
          </p:nvPr>
        </p:nvSpPr>
        <p:spPr>
          <a:xfrm>
            <a:off x="1490940" y="1459225"/>
            <a:ext cx="4114800" cy="1893575"/>
          </a:xfrm>
        </p:spPr>
        <p:txBody>
          <a:bodyPr>
            <a:normAutofit fontScale="92500" lnSpcReduction="20000"/>
          </a:bodyPr>
          <a:lstStyle/>
          <a:p>
            <a:pPr marL="514350" indent="-514350">
              <a:buFont typeface="Arial" panose="020B0604020202020204" pitchFamily="34" charset="0"/>
              <a:buAutoNum type="alphaUcPeriod"/>
            </a:pPr>
            <a:r>
              <a:rPr lang="en-US" dirty="0" smtClean="0"/>
              <a:t>(3m,5m)</a:t>
            </a:r>
          </a:p>
          <a:p>
            <a:pPr marL="514350" indent="-514350">
              <a:buFont typeface="Arial" panose="020B0604020202020204" pitchFamily="34" charset="0"/>
              <a:buAutoNum type="alphaUcPeriod"/>
            </a:pPr>
            <a:r>
              <a:rPr lang="en-US" dirty="0" smtClean="0"/>
              <a:t>(5m,3m)</a:t>
            </a:r>
          </a:p>
          <a:p>
            <a:pPr marL="514350" indent="-514350">
              <a:buFont typeface="Arial" panose="020B0604020202020204" pitchFamily="34" charset="0"/>
              <a:buAutoNum type="alphaUcPeriod"/>
            </a:pPr>
            <a:r>
              <a:rPr lang="en-US" dirty="0" smtClean="0"/>
              <a:t>5m</a:t>
            </a:r>
          </a:p>
          <a:p>
            <a:pPr marL="514350" indent="-514350">
              <a:buFont typeface="Arial" panose="020B0604020202020204" pitchFamily="34" charset="0"/>
              <a:buAutoNum type="alphaUcPeriod"/>
            </a:pPr>
            <a:r>
              <a:rPr lang="en-US" dirty="0" smtClean="0"/>
              <a:t>(4m,1m)</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377316207"/>
              </p:ext>
            </p:extLst>
          </p:nvPr>
        </p:nvGraphicFramePr>
        <p:xfrm>
          <a:off x="5181600" y="1490154"/>
          <a:ext cx="3572933" cy="4019550"/>
        </p:xfrm>
        <a:graphic>
          <a:graphicData uri="http://schemas.openxmlformats.org/presentationml/2006/ole">
            <mc:AlternateContent xmlns:mc="http://schemas.openxmlformats.org/markup-compatibility/2006">
              <mc:Choice xmlns:v="urn:schemas-microsoft-com:vml" Requires="v">
                <p:oleObj spid="_x0000_s2077"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5181600" y="1490154"/>
                        <a:ext cx="3572933" cy="4019550"/>
                      </a:xfrm>
                      <a:prstGeom prst="rect">
                        <a:avLst/>
                      </a:prstGeom>
                    </p:spPr>
                  </p:pic>
                </p:oleObj>
              </mc:Fallback>
            </mc:AlternateContent>
          </a:graphicData>
        </a:graphic>
      </p:graphicFrame>
      <p:sp>
        <p:nvSpPr>
          <p:cNvPr id="6" name="Oval 5"/>
          <p:cNvSpPr/>
          <p:nvPr/>
        </p:nvSpPr>
        <p:spPr>
          <a:xfrm>
            <a:off x="3395734" y="4571145"/>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650640" y="4019472"/>
            <a:ext cx="1424"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98240" y="5924472"/>
            <a:ext cx="784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56077" y="5938697"/>
            <a:ext cx="1082669" cy="369332"/>
          </a:xfrm>
          <a:prstGeom prst="rect">
            <a:avLst/>
          </a:prstGeom>
          <a:noFill/>
        </p:spPr>
        <p:txBody>
          <a:bodyPr wrap="none" rtlCol="0">
            <a:spAutoFit/>
          </a:bodyPr>
          <a:lstStyle/>
          <a:p>
            <a:r>
              <a:rPr lang="en-US" i="1" dirty="0" smtClean="0"/>
              <a:t>x</a:t>
            </a:r>
            <a:r>
              <a:rPr lang="en-US" dirty="0" smtClean="0"/>
              <a:t>(meters)</a:t>
            </a:r>
            <a:endParaRPr lang="en-US" dirty="0"/>
          </a:p>
        </p:txBody>
      </p:sp>
      <p:sp>
        <p:nvSpPr>
          <p:cNvPr id="12" name="TextBox 11"/>
          <p:cNvSpPr txBox="1"/>
          <p:nvPr/>
        </p:nvSpPr>
        <p:spPr>
          <a:xfrm>
            <a:off x="467846" y="3654194"/>
            <a:ext cx="1092287" cy="369332"/>
          </a:xfrm>
          <a:prstGeom prst="rect">
            <a:avLst/>
          </a:prstGeom>
          <a:noFill/>
        </p:spPr>
        <p:txBody>
          <a:bodyPr wrap="none" rtlCol="0">
            <a:spAutoFit/>
          </a:bodyPr>
          <a:lstStyle/>
          <a:p>
            <a:r>
              <a:rPr lang="en-US" i="1" dirty="0" smtClean="0"/>
              <a:t>y</a:t>
            </a:r>
            <a:r>
              <a:rPr lang="en-US" dirty="0" smtClean="0"/>
              <a:t>(meters)</a:t>
            </a:r>
            <a:endParaRPr lang="en-US" dirty="0"/>
          </a:p>
        </p:txBody>
      </p:sp>
      <p:cxnSp>
        <p:nvCxnSpPr>
          <p:cNvPr id="18" name="Straight Connector 17"/>
          <p:cNvCxnSpPr/>
          <p:nvPr/>
        </p:nvCxnSpPr>
        <p:spPr>
          <a:xfrm flipH="1">
            <a:off x="650640" y="5598293"/>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50640" y="4647346"/>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50640" y="512282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50640" y="4171872"/>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31640" y="58199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41240" y="58199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50840" y="58199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60440" y="58199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470040" y="58199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79640" y="58199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89240" y="58199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298840" y="58199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8440" y="58199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518040" y="58199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37240" y="58199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127640" y="58199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346925" y="5968406"/>
            <a:ext cx="301686" cy="369332"/>
          </a:xfrm>
          <a:prstGeom prst="rect">
            <a:avLst/>
          </a:prstGeom>
          <a:noFill/>
        </p:spPr>
        <p:txBody>
          <a:bodyPr wrap="none" rtlCol="0">
            <a:spAutoFit/>
          </a:bodyPr>
          <a:lstStyle/>
          <a:p>
            <a:r>
              <a:rPr lang="en-US" dirty="0" smtClean="0"/>
              <a:t>5</a:t>
            </a:r>
            <a:endParaRPr lang="en-US" dirty="0"/>
          </a:p>
        </p:txBody>
      </p:sp>
      <p:sp>
        <p:nvSpPr>
          <p:cNvPr id="35" name="TextBox 34"/>
          <p:cNvSpPr txBox="1"/>
          <p:nvPr/>
        </p:nvSpPr>
        <p:spPr>
          <a:xfrm>
            <a:off x="6367197" y="6039703"/>
            <a:ext cx="418704" cy="369332"/>
          </a:xfrm>
          <a:prstGeom prst="rect">
            <a:avLst/>
          </a:prstGeom>
          <a:noFill/>
        </p:spPr>
        <p:txBody>
          <a:bodyPr wrap="none" rtlCol="0">
            <a:spAutoFit/>
          </a:bodyPr>
          <a:lstStyle/>
          <a:p>
            <a:r>
              <a:rPr lang="en-US" dirty="0" smtClean="0"/>
              <a:t>10</a:t>
            </a:r>
            <a:endParaRPr lang="en-US" dirty="0"/>
          </a:p>
        </p:txBody>
      </p:sp>
      <p:pic>
        <p:nvPicPr>
          <p:cNvPr id="36" name="Picture 2" descr="http://www.asphaltandrubber.com/wp-content/gallery/2013-kawasaki-ninja-z800-z800e/2013-kawasaki-ninja-z800-0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84847" y="4206136"/>
            <a:ext cx="1025842" cy="77006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361614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01_TacticsBox_01"/>
          <p:cNvPicPr>
            <a:picLocks noChangeAspect="1" noChangeArrowheads="1"/>
          </p:cNvPicPr>
          <p:nvPr/>
        </p:nvPicPr>
        <p:blipFill>
          <a:blip r:embed="rId3">
            <a:extLst>
              <a:ext uri="{28A0092B-C50C-407E-A947-70E740481C1C}">
                <a14:useLocalDpi xmlns:a14="http://schemas.microsoft.com/office/drawing/2010/main" val="0"/>
              </a:ext>
            </a:extLst>
          </a:blip>
          <a:srcRect b="64224"/>
          <a:stretch>
            <a:fillRect/>
          </a:stretch>
        </p:blipFill>
        <p:spPr bwMode="auto">
          <a:xfrm>
            <a:off x="561975" y="1444625"/>
            <a:ext cx="802005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6"/>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1-28</a:t>
            </a:r>
          </a:p>
        </p:txBody>
      </p:sp>
    </p:spTree>
    <p:extLst>
      <p:ext uri="{BB962C8B-B14F-4D97-AF65-F5344CB8AC3E}">
        <p14:creationId xmlns:p14="http://schemas.microsoft.com/office/powerpoint/2010/main" val="20731437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01_TacticsBox_01"/>
          <p:cNvPicPr>
            <a:picLocks noChangeAspect="1" noChangeArrowheads="1"/>
          </p:cNvPicPr>
          <p:nvPr/>
        </p:nvPicPr>
        <p:blipFill>
          <a:blip r:embed="rId3">
            <a:extLst>
              <a:ext uri="{28A0092B-C50C-407E-A947-70E740481C1C}">
                <a14:useLocalDpi xmlns:a14="http://schemas.microsoft.com/office/drawing/2010/main" val="0"/>
              </a:ext>
            </a:extLst>
          </a:blip>
          <a:srcRect t="34305" b="2509"/>
          <a:stretch>
            <a:fillRect/>
          </a:stretch>
        </p:blipFill>
        <p:spPr bwMode="auto">
          <a:xfrm>
            <a:off x="561975" y="531813"/>
            <a:ext cx="8020050"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6"/>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1-29</a:t>
            </a:r>
          </a:p>
        </p:txBody>
      </p:sp>
    </p:spTree>
    <p:extLst>
      <p:ext uri="{BB962C8B-B14F-4D97-AF65-F5344CB8AC3E}">
        <p14:creationId xmlns:p14="http://schemas.microsoft.com/office/powerpoint/2010/main" val="67008292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6" descr="01_TacticsBox_02"/>
          <p:cNvPicPr>
            <a:picLocks noChangeAspect="1" noChangeArrowheads="1"/>
          </p:cNvPicPr>
          <p:nvPr/>
        </p:nvPicPr>
        <p:blipFill>
          <a:blip r:embed="rId3">
            <a:extLst>
              <a:ext uri="{28A0092B-C50C-407E-A947-70E740481C1C}">
                <a14:useLocalDpi xmlns:a14="http://schemas.microsoft.com/office/drawing/2010/main" val="0"/>
              </a:ext>
            </a:extLst>
          </a:blip>
          <a:srcRect b="2507"/>
          <a:stretch>
            <a:fillRect/>
          </a:stretch>
        </p:blipFill>
        <p:spPr bwMode="auto">
          <a:xfrm>
            <a:off x="1196975" y="136525"/>
            <a:ext cx="6750050"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7"/>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1-30</a:t>
            </a:r>
          </a:p>
        </p:txBody>
      </p:sp>
    </p:spTree>
    <p:extLst>
      <p:ext uri="{BB962C8B-B14F-4D97-AF65-F5344CB8AC3E}">
        <p14:creationId xmlns:p14="http://schemas.microsoft.com/office/powerpoint/2010/main" val="36785596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p:cNvSpPr>
          <p:nvPr/>
        </p:nvSpPr>
        <p:spPr bwMode="auto">
          <a:xfrm>
            <a:off x="8251825" y="6511925"/>
            <a:ext cx="866775"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r>
              <a:rPr lang="en-US" altLang="en-US" sz="1400">
                <a:solidFill>
                  <a:srgbClr val="000000"/>
                </a:solidFill>
              </a:rPr>
              <a:t>Slide 1-3</a:t>
            </a:r>
          </a:p>
        </p:txBody>
      </p:sp>
      <p:pic>
        <p:nvPicPr>
          <p:cNvPr id="9219" name="Picture 6" descr="01_LectureOutli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863" y="1504950"/>
            <a:ext cx="8548687"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81945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01_TacticsBox_03"/>
          <p:cNvPicPr>
            <a:picLocks noChangeAspect="1" noChangeArrowheads="1"/>
          </p:cNvPicPr>
          <p:nvPr/>
        </p:nvPicPr>
        <p:blipFill>
          <a:blip r:embed="rId3">
            <a:extLst>
              <a:ext uri="{28A0092B-C50C-407E-A947-70E740481C1C}">
                <a14:useLocalDpi xmlns:a14="http://schemas.microsoft.com/office/drawing/2010/main" val="0"/>
              </a:ext>
            </a:extLst>
          </a:blip>
          <a:srcRect b="6361"/>
          <a:stretch>
            <a:fillRect/>
          </a:stretch>
        </p:blipFill>
        <p:spPr bwMode="auto">
          <a:xfrm>
            <a:off x="296863" y="2230438"/>
            <a:ext cx="8548687"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5"/>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1-31</a:t>
            </a:r>
          </a:p>
        </p:txBody>
      </p:sp>
    </p:spTree>
    <p:extLst>
      <p:ext uri="{BB962C8B-B14F-4D97-AF65-F5344CB8AC3E}">
        <p14:creationId xmlns:p14="http://schemas.microsoft.com/office/powerpoint/2010/main" val="153243794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Sense of scale</a:t>
            </a:r>
            <a:endParaRPr lang="en-US" dirty="0"/>
          </a:p>
        </p:txBody>
      </p:sp>
      <p:sp>
        <p:nvSpPr>
          <p:cNvPr id="33" name="Content Placeholder 2"/>
          <p:cNvSpPr>
            <a:spLocks noGrp="1"/>
          </p:cNvSpPr>
          <p:nvPr>
            <p:ph idx="1"/>
          </p:nvPr>
        </p:nvSpPr>
        <p:spPr>
          <a:xfrm>
            <a:off x="1614833" y="1447800"/>
            <a:ext cx="6517958" cy="685799"/>
          </a:xfrm>
        </p:spPr>
        <p:txBody>
          <a:bodyPr>
            <a:normAutofit fontScale="70000" lnSpcReduction="20000"/>
          </a:bodyPr>
          <a:lstStyle/>
          <a:p>
            <a:pPr marL="0" indent="0" algn="ctr">
              <a:buNone/>
            </a:pPr>
            <a:r>
              <a:rPr lang="en-US" dirty="0" smtClean="0"/>
              <a:t>Scientific notation is very handy when comparing numbers</a:t>
            </a:r>
            <a:endParaRPr lang="en-US" dirty="0"/>
          </a:p>
        </p:txBody>
      </p:sp>
      <p:cxnSp>
        <p:nvCxnSpPr>
          <p:cNvPr id="42" name="Straight Connector 41"/>
          <p:cNvCxnSpPr/>
          <p:nvPr/>
        </p:nvCxnSpPr>
        <p:spPr>
          <a:xfrm flipH="1">
            <a:off x="762000" y="2667000"/>
            <a:ext cx="1424"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609600" y="4572000"/>
            <a:ext cx="784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762000" y="4245821"/>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762000" y="329487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762000" y="377034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762000" y="281940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143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752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3622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9718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5814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191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800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4102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198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6294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848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239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967437" y="4586225"/>
            <a:ext cx="1039900"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x</a:t>
            </a:r>
            <a:r>
              <a:rPr lang="en-US" dirty="0" smtClean="0"/>
              <a:t>(parsec)</a:t>
            </a:r>
            <a:endParaRPr lang="en-US" dirty="0"/>
          </a:p>
        </p:txBody>
      </p:sp>
      <p:sp>
        <p:nvSpPr>
          <p:cNvPr id="80" name="TextBox 79"/>
          <p:cNvSpPr txBox="1"/>
          <p:nvPr/>
        </p:nvSpPr>
        <p:spPr>
          <a:xfrm>
            <a:off x="579206" y="2301722"/>
            <a:ext cx="1039900"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y</a:t>
            </a:r>
            <a:r>
              <a:rPr lang="en-US" dirty="0" smtClean="0"/>
              <a:t>(parsec)</a:t>
            </a:r>
            <a:endParaRPr lang="en-US" dirty="0"/>
          </a:p>
        </p:txBody>
      </p:sp>
      <p:sp>
        <p:nvSpPr>
          <p:cNvPr id="81" name="TextBox 80"/>
          <p:cNvSpPr txBox="1"/>
          <p:nvPr/>
        </p:nvSpPr>
        <p:spPr>
          <a:xfrm>
            <a:off x="3458285" y="4615934"/>
            <a:ext cx="301686" cy="369332"/>
          </a:xfrm>
          <a:prstGeom prst="rect">
            <a:avLst/>
          </a:prstGeom>
          <a:noFill/>
        </p:spPr>
        <p:txBody>
          <a:bodyPr wrap="none" rtlCol="0">
            <a:spAutoFit/>
          </a:bodyPr>
          <a:lstStyle/>
          <a:p>
            <a:r>
              <a:rPr lang="en-US" dirty="0" smtClean="0"/>
              <a:t>5</a:t>
            </a:r>
            <a:endParaRPr lang="en-US" dirty="0"/>
          </a:p>
        </p:txBody>
      </p:sp>
      <p:sp>
        <p:nvSpPr>
          <p:cNvPr id="82" name="TextBox 81"/>
          <p:cNvSpPr txBox="1"/>
          <p:nvPr/>
        </p:nvSpPr>
        <p:spPr>
          <a:xfrm>
            <a:off x="6478557" y="4687231"/>
            <a:ext cx="418704" cy="369332"/>
          </a:xfrm>
          <a:prstGeom prst="rect">
            <a:avLst/>
          </a:prstGeom>
          <a:noFill/>
        </p:spPr>
        <p:txBody>
          <a:bodyPr wrap="none" rtlCol="0">
            <a:spAutoFit/>
          </a:bodyPr>
          <a:lstStyle/>
          <a:p>
            <a:r>
              <a:rPr lang="en-US" dirty="0" smtClean="0"/>
              <a:t>10</a:t>
            </a:r>
            <a:endParaRPr lang="en-US" dirty="0"/>
          </a:p>
        </p:txBody>
      </p:sp>
      <p:sp>
        <p:nvSpPr>
          <p:cNvPr id="3" name="TextBox 2"/>
          <p:cNvSpPr txBox="1"/>
          <p:nvPr/>
        </p:nvSpPr>
        <p:spPr>
          <a:xfrm>
            <a:off x="1981200" y="5447505"/>
            <a:ext cx="5530232" cy="523220"/>
          </a:xfrm>
          <a:prstGeom prst="rect">
            <a:avLst/>
          </a:prstGeom>
          <a:noFill/>
        </p:spPr>
        <p:txBody>
          <a:bodyPr wrap="none" rtlCol="0">
            <a:spAutoFit/>
          </a:bodyPr>
          <a:lstStyle/>
          <a:p>
            <a:r>
              <a:rPr lang="en-US" sz="2800" dirty="0" smtClean="0"/>
              <a:t>1 parsec = 3.08567758 × 10</a:t>
            </a:r>
            <a:r>
              <a:rPr lang="en-US" sz="2800" baseline="30000" dirty="0" smtClean="0"/>
              <a:t>16</a:t>
            </a:r>
            <a:r>
              <a:rPr lang="en-US" sz="2800" dirty="0" smtClean="0"/>
              <a:t> meters</a:t>
            </a:r>
            <a:endParaRPr lang="en-US" sz="2800" dirty="0"/>
          </a:p>
        </p:txBody>
      </p:sp>
      <p:sp>
        <p:nvSpPr>
          <p:cNvPr id="4" name="Oval 3"/>
          <p:cNvSpPr/>
          <p:nvPr/>
        </p:nvSpPr>
        <p:spPr>
          <a:xfrm>
            <a:off x="549694" y="4313691"/>
            <a:ext cx="427459"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Point Star 4"/>
          <p:cNvSpPr/>
          <p:nvPr/>
        </p:nvSpPr>
        <p:spPr>
          <a:xfrm>
            <a:off x="7055393" y="3130261"/>
            <a:ext cx="456039" cy="623825"/>
          </a:xfrm>
          <a:prstGeom prst="star4">
            <a:avLst>
              <a:gd name="adj" fmla="val 607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998517" y="3506552"/>
            <a:ext cx="6033827" cy="96089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0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and Accuracy</a:t>
            </a:r>
            <a:endParaRPr lang="en-US" dirty="0"/>
          </a:p>
        </p:txBody>
      </p:sp>
      <p:cxnSp>
        <p:nvCxnSpPr>
          <p:cNvPr id="22" name="Straight Connector 21"/>
          <p:cNvCxnSpPr/>
          <p:nvPr/>
        </p:nvCxnSpPr>
        <p:spPr>
          <a:xfrm flipH="1">
            <a:off x="762000" y="2667000"/>
            <a:ext cx="1424"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09600" y="4572000"/>
            <a:ext cx="784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62000" y="4245821"/>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62000" y="329487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62000" y="377034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62000" y="281940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43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752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22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9718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5814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191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00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4102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198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6294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848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239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1"/>
          </p:nvPr>
        </p:nvSpPr>
        <p:spPr>
          <a:xfrm>
            <a:off x="1549984" y="1479134"/>
            <a:ext cx="6096000" cy="685799"/>
          </a:xfrm>
        </p:spPr>
        <p:txBody>
          <a:bodyPr>
            <a:normAutofit fontScale="70000" lnSpcReduction="20000"/>
          </a:bodyPr>
          <a:lstStyle/>
          <a:p>
            <a:pPr marL="0" indent="0" algn="ctr">
              <a:buNone/>
            </a:pPr>
            <a:r>
              <a:rPr lang="en-US" dirty="0" smtClean="0"/>
              <a:t>Scientific notation is very handy in astrophysics</a:t>
            </a:r>
            <a:endParaRPr lang="en-US" dirty="0"/>
          </a:p>
        </p:txBody>
      </p:sp>
      <p:sp>
        <p:nvSpPr>
          <p:cNvPr id="42" name="TextBox 41"/>
          <p:cNvSpPr txBox="1"/>
          <p:nvPr/>
        </p:nvSpPr>
        <p:spPr>
          <a:xfrm>
            <a:off x="7967437" y="4586225"/>
            <a:ext cx="1082669"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x</a:t>
            </a:r>
            <a:r>
              <a:rPr lang="en-US" dirty="0" smtClean="0"/>
              <a:t>(meters)</a:t>
            </a:r>
            <a:endParaRPr lang="en-US" dirty="0"/>
          </a:p>
        </p:txBody>
      </p:sp>
      <p:sp>
        <p:nvSpPr>
          <p:cNvPr id="43" name="TextBox 42"/>
          <p:cNvSpPr txBox="1"/>
          <p:nvPr/>
        </p:nvSpPr>
        <p:spPr>
          <a:xfrm>
            <a:off x="579206" y="2301722"/>
            <a:ext cx="1092287"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y</a:t>
            </a:r>
            <a:r>
              <a:rPr lang="en-US" dirty="0" smtClean="0"/>
              <a:t>(meters)</a:t>
            </a:r>
            <a:endParaRPr lang="en-US" dirty="0"/>
          </a:p>
        </p:txBody>
      </p:sp>
      <p:sp>
        <p:nvSpPr>
          <p:cNvPr id="44" name="TextBox 43"/>
          <p:cNvSpPr txBox="1"/>
          <p:nvPr/>
        </p:nvSpPr>
        <p:spPr>
          <a:xfrm>
            <a:off x="3458285" y="4615934"/>
            <a:ext cx="301686" cy="369332"/>
          </a:xfrm>
          <a:prstGeom prst="rect">
            <a:avLst/>
          </a:prstGeom>
          <a:noFill/>
        </p:spPr>
        <p:txBody>
          <a:bodyPr wrap="none" rtlCol="0">
            <a:spAutoFit/>
          </a:bodyPr>
          <a:lstStyle/>
          <a:p>
            <a:r>
              <a:rPr lang="en-US" dirty="0" smtClean="0"/>
              <a:t>5</a:t>
            </a:r>
            <a:endParaRPr lang="en-US" dirty="0"/>
          </a:p>
        </p:txBody>
      </p:sp>
      <p:sp>
        <p:nvSpPr>
          <p:cNvPr id="45" name="TextBox 44"/>
          <p:cNvSpPr txBox="1"/>
          <p:nvPr/>
        </p:nvSpPr>
        <p:spPr>
          <a:xfrm>
            <a:off x="6478557" y="4687231"/>
            <a:ext cx="418704" cy="369332"/>
          </a:xfrm>
          <a:prstGeom prst="rect">
            <a:avLst/>
          </a:prstGeom>
          <a:noFill/>
        </p:spPr>
        <p:txBody>
          <a:bodyPr wrap="none" rtlCol="0">
            <a:spAutoFit/>
          </a:bodyPr>
          <a:lstStyle/>
          <a:p>
            <a:r>
              <a:rPr lang="en-US" dirty="0" smtClean="0"/>
              <a:t>10</a:t>
            </a:r>
            <a:endParaRPr lang="en-US" dirty="0"/>
          </a:p>
        </p:txBody>
      </p:sp>
      <p:sp>
        <p:nvSpPr>
          <p:cNvPr id="46" name="TextBox 45"/>
          <p:cNvSpPr txBox="1"/>
          <p:nvPr/>
        </p:nvSpPr>
        <p:spPr>
          <a:xfrm>
            <a:off x="3276600" y="5257800"/>
            <a:ext cx="4251036" cy="523220"/>
          </a:xfrm>
          <a:prstGeom prst="rect">
            <a:avLst/>
          </a:prstGeom>
          <a:noFill/>
        </p:spPr>
        <p:txBody>
          <a:bodyPr wrap="none" rtlCol="0">
            <a:spAutoFit/>
          </a:bodyPr>
          <a:lstStyle/>
          <a:p>
            <a:r>
              <a:rPr lang="en-US" sz="2800" dirty="0" smtClean="0"/>
              <a:t>1 parsec = 3.1 × 10</a:t>
            </a:r>
            <a:r>
              <a:rPr lang="en-US" sz="2800" baseline="30000" dirty="0" smtClean="0"/>
              <a:t>16</a:t>
            </a:r>
            <a:r>
              <a:rPr lang="en-US" sz="2800" dirty="0" smtClean="0"/>
              <a:t> meters</a:t>
            </a:r>
            <a:endParaRPr lang="en-US" sz="2800" dirty="0"/>
          </a:p>
        </p:txBody>
      </p:sp>
      <p:sp>
        <p:nvSpPr>
          <p:cNvPr id="48" name="TextBox 47"/>
          <p:cNvSpPr txBox="1"/>
          <p:nvPr/>
        </p:nvSpPr>
        <p:spPr>
          <a:xfrm>
            <a:off x="3254684" y="5867400"/>
            <a:ext cx="5530232" cy="523220"/>
          </a:xfrm>
          <a:prstGeom prst="rect">
            <a:avLst/>
          </a:prstGeom>
          <a:noFill/>
        </p:spPr>
        <p:txBody>
          <a:bodyPr wrap="none" rtlCol="0">
            <a:spAutoFit/>
          </a:bodyPr>
          <a:lstStyle/>
          <a:p>
            <a:r>
              <a:rPr lang="en-US" sz="2800" dirty="0" smtClean="0"/>
              <a:t>1 parsec = 3.08567758 × 10</a:t>
            </a:r>
            <a:r>
              <a:rPr lang="en-US" sz="2800" baseline="30000" dirty="0" smtClean="0"/>
              <a:t>16</a:t>
            </a:r>
            <a:r>
              <a:rPr lang="en-US" sz="2800" dirty="0" smtClean="0"/>
              <a:t> meters</a:t>
            </a:r>
            <a:endParaRPr lang="en-US" sz="2800" dirty="0"/>
          </a:p>
        </p:txBody>
      </p:sp>
      <p:sp>
        <p:nvSpPr>
          <p:cNvPr id="49" name="Content Placeholder 2"/>
          <p:cNvSpPr txBox="1">
            <a:spLocks/>
          </p:cNvSpPr>
          <p:nvPr/>
        </p:nvSpPr>
        <p:spPr>
          <a:xfrm>
            <a:off x="497388" y="5326614"/>
            <a:ext cx="2746058" cy="39672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t>Accurate and Precise</a:t>
            </a:r>
          </a:p>
          <a:p>
            <a:pPr marL="0" indent="0" algn="ctr">
              <a:buFont typeface="Arial" panose="020B0604020202020204" pitchFamily="34" charset="0"/>
              <a:buNone/>
            </a:pPr>
            <a:endParaRPr lang="en-US" dirty="0"/>
          </a:p>
        </p:txBody>
      </p:sp>
      <p:sp>
        <p:nvSpPr>
          <p:cNvPr id="51" name="Content Placeholder 2"/>
          <p:cNvSpPr txBox="1">
            <a:spLocks/>
          </p:cNvSpPr>
          <p:nvPr/>
        </p:nvSpPr>
        <p:spPr>
          <a:xfrm>
            <a:off x="521445" y="5988835"/>
            <a:ext cx="2746058" cy="39672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t>More Accurate and Precise</a:t>
            </a:r>
          </a:p>
          <a:p>
            <a:pPr marL="0" indent="0" algn="ctr">
              <a:buFont typeface="Arial" panose="020B0604020202020204" pitchFamily="34" charset="0"/>
              <a:buNone/>
            </a:pPr>
            <a:endParaRPr lang="en-US" dirty="0"/>
          </a:p>
        </p:txBody>
      </p:sp>
      <p:sp>
        <p:nvSpPr>
          <p:cNvPr id="39" name="Oval 38"/>
          <p:cNvSpPr/>
          <p:nvPr/>
        </p:nvSpPr>
        <p:spPr>
          <a:xfrm>
            <a:off x="549694" y="4313691"/>
            <a:ext cx="427459"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4-Point Star 40"/>
          <p:cNvSpPr/>
          <p:nvPr/>
        </p:nvSpPr>
        <p:spPr>
          <a:xfrm>
            <a:off x="7055393" y="3130261"/>
            <a:ext cx="456039" cy="623825"/>
          </a:xfrm>
          <a:prstGeom prst="star4">
            <a:avLst>
              <a:gd name="adj" fmla="val 607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flipV="1">
            <a:off x="998517" y="3506552"/>
            <a:ext cx="6033827" cy="96089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1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p:cNvSpPr>
          <p:nvPr/>
        </p:nvSpPr>
        <p:spPr bwMode="auto">
          <a:xfrm>
            <a:off x="554038" y="131763"/>
            <a:ext cx="27305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Reading Quiz</a:t>
            </a:r>
          </a:p>
        </p:txBody>
      </p:sp>
      <p:sp>
        <p:nvSpPr>
          <p:cNvPr id="17411" name="Rectangle 6"/>
          <p:cNvSpPr>
            <a:spLocks/>
          </p:cNvSpPr>
          <p:nvPr/>
        </p:nvSpPr>
        <p:spPr bwMode="auto">
          <a:xfrm>
            <a:off x="566738" y="735013"/>
            <a:ext cx="8083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368300" indent="-368300" algn="r">
              <a:defRPr sz="2400">
                <a:solidFill>
                  <a:schemeClr val="tx1"/>
                </a:solidFill>
                <a:latin typeface="Arial" panose="020B0604020202020204" pitchFamily="34" charset="0"/>
                <a:cs typeface="Arial" panose="020B0604020202020204" pitchFamily="34" charset="0"/>
              </a:defRPr>
            </a:lvl1pPr>
            <a:lvl2pPr marL="1066800" indent="-546100" algn="r">
              <a:defRPr sz="2400">
                <a:solidFill>
                  <a:schemeClr val="tx1"/>
                </a:solidFill>
                <a:latin typeface="Arial" panose="020B0604020202020204" pitchFamily="34" charset="0"/>
                <a:cs typeface="Arial" panose="020B0604020202020204" pitchFamily="34" charset="0"/>
              </a:defRPr>
            </a:lvl2pPr>
            <a:lvl3pPr marL="1427163" indent="-228600" algn="r">
              <a:defRPr sz="2400">
                <a:solidFill>
                  <a:schemeClr val="tx1"/>
                </a:solidFill>
                <a:latin typeface="Arial" panose="020B0604020202020204" pitchFamily="34" charset="0"/>
                <a:cs typeface="Arial" panose="020B0604020202020204" pitchFamily="34" charset="0"/>
              </a:defRPr>
            </a:lvl3pPr>
            <a:lvl4pPr marL="1770063" indent="-228600" algn="r">
              <a:defRPr sz="2400">
                <a:solidFill>
                  <a:schemeClr val="tx1"/>
                </a:solidFill>
                <a:latin typeface="Arial" panose="020B0604020202020204" pitchFamily="34" charset="0"/>
                <a:cs typeface="Arial" panose="020B0604020202020204" pitchFamily="34" charset="0"/>
              </a:defRPr>
            </a:lvl4pPr>
            <a:lvl5pPr marL="2112963" indent="-228600" algn="r">
              <a:defRPr sz="2400">
                <a:solidFill>
                  <a:schemeClr val="tx1"/>
                </a:solidFill>
                <a:latin typeface="Arial" panose="020B0604020202020204" pitchFamily="34" charset="0"/>
                <a:cs typeface="Arial" panose="020B0604020202020204" pitchFamily="34" charset="0"/>
              </a:defRPr>
            </a:lvl5pPr>
            <a:lvl6pPr marL="25701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0273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845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9417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700"/>
              </a:spcBef>
              <a:buFont typeface="Arial" panose="020B0604020202020204" pitchFamily="34" charset="0"/>
              <a:buAutoNum type="arabicPeriod" startAt="2"/>
            </a:pPr>
            <a:r>
              <a:rPr lang="en-US" altLang="en-US" sz="2200"/>
              <a:t>The quantity 2.67 x 10</a:t>
            </a:r>
            <a:r>
              <a:rPr lang="en-US" altLang="en-US" sz="2200" baseline="32000"/>
              <a:t>3</a:t>
            </a:r>
            <a:r>
              <a:rPr lang="en-US" altLang="en-US" sz="2200"/>
              <a:t> m/s has how many significant figures?</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1</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2</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3</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4</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5</a:t>
            </a:r>
          </a:p>
          <a:p>
            <a:pPr lvl="1" algn="l" eaLnBrk="1" hangingPunct="1">
              <a:spcBef>
                <a:spcPts val="1200"/>
              </a:spcBef>
              <a:buFont typeface="Arial" panose="020B0604020202020204" pitchFamily="34" charset="0"/>
              <a:buAutoNum type="arabicPeriod"/>
            </a:pPr>
            <a:endParaRPr lang="en-US" altLang="en-US" sz="2200"/>
          </a:p>
        </p:txBody>
      </p:sp>
      <p:sp>
        <p:nvSpPr>
          <p:cNvPr id="17412" name="Rectangle 7"/>
          <p:cNvSpPr>
            <a:spLocks/>
          </p:cNvSpPr>
          <p:nvPr/>
        </p:nvSpPr>
        <p:spPr bwMode="auto">
          <a:xfrm>
            <a:off x="8251825" y="6505575"/>
            <a:ext cx="866775"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1-7</a:t>
            </a:r>
          </a:p>
        </p:txBody>
      </p:sp>
      <p:pic>
        <p:nvPicPr>
          <p:cNvPr id="17413" name="PRS Question Icon" descr="PRS Question Icon"/>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623300"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35127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p:cNvSpPr>
          <p:nvPr/>
        </p:nvSpPr>
        <p:spPr bwMode="auto">
          <a:xfrm>
            <a:off x="554038" y="131763"/>
            <a:ext cx="27305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sp>
        <p:nvSpPr>
          <p:cNvPr id="19459" name="Rectangle 4"/>
          <p:cNvSpPr>
            <a:spLocks/>
          </p:cNvSpPr>
          <p:nvPr/>
        </p:nvSpPr>
        <p:spPr bwMode="auto">
          <a:xfrm>
            <a:off x="566738" y="735013"/>
            <a:ext cx="80835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368300" indent="-368300" algn="r">
              <a:defRPr sz="2400">
                <a:solidFill>
                  <a:schemeClr val="tx1"/>
                </a:solidFill>
                <a:latin typeface="Arial" panose="020B0604020202020204" pitchFamily="34" charset="0"/>
                <a:cs typeface="Arial" panose="020B0604020202020204" pitchFamily="34" charset="0"/>
              </a:defRPr>
            </a:lvl1pPr>
            <a:lvl2pPr marL="1066800" indent="-546100" algn="r">
              <a:defRPr sz="2400">
                <a:solidFill>
                  <a:schemeClr val="tx1"/>
                </a:solidFill>
                <a:latin typeface="Arial" panose="020B0604020202020204" pitchFamily="34" charset="0"/>
                <a:cs typeface="Arial" panose="020B0604020202020204" pitchFamily="34" charset="0"/>
              </a:defRPr>
            </a:lvl2pPr>
            <a:lvl3pPr marL="1427163" indent="-228600" algn="r">
              <a:defRPr sz="2400">
                <a:solidFill>
                  <a:schemeClr val="tx1"/>
                </a:solidFill>
                <a:latin typeface="Arial" panose="020B0604020202020204" pitchFamily="34" charset="0"/>
                <a:cs typeface="Arial" panose="020B0604020202020204" pitchFamily="34" charset="0"/>
              </a:defRPr>
            </a:lvl3pPr>
            <a:lvl4pPr marL="1770063" indent="-228600" algn="r">
              <a:defRPr sz="2400">
                <a:solidFill>
                  <a:schemeClr val="tx1"/>
                </a:solidFill>
                <a:latin typeface="Arial" panose="020B0604020202020204" pitchFamily="34" charset="0"/>
                <a:cs typeface="Arial" panose="020B0604020202020204" pitchFamily="34" charset="0"/>
              </a:defRPr>
            </a:lvl4pPr>
            <a:lvl5pPr marL="2112963" indent="-228600" algn="r">
              <a:defRPr sz="2400">
                <a:solidFill>
                  <a:schemeClr val="tx1"/>
                </a:solidFill>
                <a:latin typeface="Arial" panose="020B0604020202020204" pitchFamily="34" charset="0"/>
                <a:cs typeface="Arial" panose="020B0604020202020204" pitchFamily="34" charset="0"/>
              </a:defRPr>
            </a:lvl5pPr>
            <a:lvl6pPr marL="25701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0273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845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9417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700"/>
              </a:spcBef>
              <a:buFont typeface="Arial" panose="020B0604020202020204" pitchFamily="34" charset="0"/>
              <a:buAutoNum type="arabicPeriod" startAt="2"/>
            </a:pPr>
            <a:r>
              <a:rPr lang="en-US" altLang="en-US" sz="2200"/>
              <a:t>The quantity 2.67 x 10</a:t>
            </a:r>
            <a:r>
              <a:rPr lang="en-US" altLang="en-US" sz="2200" baseline="32000"/>
              <a:t>3</a:t>
            </a:r>
            <a:r>
              <a:rPr lang="en-US" altLang="en-US" sz="2200"/>
              <a:t> m/s has how many significant figures?</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1</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2</a:t>
            </a:r>
          </a:p>
          <a:p>
            <a:pPr lvl="1" algn="l" eaLnBrk="1" hangingPunct="1">
              <a:spcBef>
                <a:spcPts val="1700"/>
              </a:spcBef>
              <a:buSzPct val="99000"/>
              <a:buFont typeface="Lucida Grande" pitchFamily="48" charset="0"/>
              <a:buAutoNum type="alphaUcPeriod"/>
            </a:pPr>
            <a:r>
              <a:rPr lang="en-US" altLang="en-US" sz="2200" b="1">
                <a:solidFill>
                  <a:srgbClr val="662A6D"/>
                </a:solidFill>
                <a:ea typeface="ヒラギノ角ゴ Pro W3" pitchFamily="48" charset="-128"/>
              </a:rPr>
              <a:t>3</a:t>
            </a:r>
            <a:endParaRPr lang="en-US" altLang="en-US" sz="2200">
              <a:ea typeface="ヒラギノ角ゴ Pro W3" pitchFamily="48" charset="-128"/>
            </a:endParaRP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4</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5</a:t>
            </a:r>
          </a:p>
          <a:p>
            <a:pPr lvl="1" algn="l" eaLnBrk="1" hangingPunct="1">
              <a:spcBef>
                <a:spcPts val="1200"/>
              </a:spcBef>
              <a:buFont typeface="Arial" panose="020B0604020202020204" pitchFamily="34" charset="0"/>
              <a:buAutoNum type="arabicPeriod"/>
            </a:pPr>
            <a:endParaRPr lang="en-US" altLang="en-US" sz="2200"/>
          </a:p>
        </p:txBody>
      </p:sp>
      <p:sp>
        <p:nvSpPr>
          <p:cNvPr id="19460" name="Rectangle 5"/>
          <p:cNvSpPr>
            <a:spLocks/>
          </p:cNvSpPr>
          <p:nvPr/>
        </p:nvSpPr>
        <p:spPr bwMode="auto">
          <a:xfrm>
            <a:off x="8251825" y="6505575"/>
            <a:ext cx="866775"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1-8</a:t>
            </a:r>
          </a:p>
        </p:txBody>
      </p:sp>
    </p:spTree>
    <p:extLst>
      <p:ext uri="{BB962C8B-B14F-4D97-AF65-F5344CB8AC3E}">
        <p14:creationId xmlns:p14="http://schemas.microsoft.com/office/powerpoint/2010/main" val="128345879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Autofit/>
          </a:bodyPr>
          <a:lstStyle/>
          <a:p>
            <a:r>
              <a:rPr lang="en-US" sz="3600" dirty="0" smtClean="0">
                <a:solidFill>
                  <a:srgbClr val="002060"/>
                </a:solidFill>
                <a:latin typeface="Aharoni" panose="02010803020104030203" pitchFamily="2" charset="-79"/>
                <a:cs typeface="Aharoni" panose="02010803020104030203" pitchFamily="2" charset="-79"/>
              </a:rPr>
              <a:t>QQ1 </a:t>
            </a:r>
            <a:r>
              <a:rPr lang="en-US" sz="3600" dirty="0" smtClean="0"/>
              <a:t>What is the difference in order of magnitude between these two numbers?</a:t>
            </a:r>
            <a:endParaRPr lang="en-US" sz="3600" dirty="0"/>
          </a:p>
        </p:txBody>
      </p:sp>
      <p:sp>
        <p:nvSpPr>
          <p:cNvPr id="3" name="TPAnswers"/>
          <p:cNvSpPr>
            <a:spLocks noGrp="1"/>
          </p:cNvSpPr>
          <p:nvPr>
            <p:ph type="body" idx="1"/>
            <p:custDataLst>
              <p:tags r:id="rId3"/>
            </p:custDataLst>
          </p:nvPr>
        </p:nvSpPr>
        <p:spPr>
          <a:xfrm>
            <a:off x="1524000" y="2667000"/>
            <a:ext cx="2895600" cy="2667000"/>
          </a:xfrm>
        </p:spPr>
        <p:txBody>
          <a:bodyPr/>
          <a:lstStyle/>
          <a:p>
            <a:pPr marL="514350" indent="-514350">
              <a:buFont typeface="Arial" panose="020B0604020202020204" pitchFamily="34" charset="0"/>
              <a:buAutoNum type="alphaUcPeriod"/>
            </a:pPr>
            <a:r>
              <a:rPr lang="en-US" dirty="0" smtClean="0"/>
              <a:t>4</a:t>
            </a:r>
          </a:p>
          <a:p>
            <a:pPr marL="514350" indent="-514350">
              <a:buFont typeface="Arial" panose="020B0604020202020204" pitchFamily="34" charset="0"/>
              <a:buAutoNum type="alphaUcPeriod"/>
            </a:pPr>
            <a:r>
              <a:rPr lang="en-US" dirty="0" smtClean="0"/>
              <a:t>16</a:t>
            </a:r>
          </a:p>
          <a:p>
            <a:pPr marL="514350" indent="-514350">
              <a:buFont typeface="Arial" panose="020B0604020202020204" pitchFamily="34" charset="0"/>
              <a:buAutoNum type="alphaUcPeriod"/>
            </a:pPr>
            <a:r>
              <a:rPr lang="en-US" dirty="0" smtClean="0"/>
              <a:t>22</a:t>
            </a:r>
          </a:p>
          <a:p>
            <a:pPr marL="514350" indent="-514350">
              <a:buFont typeface="Arial" panose="020B0604020202020204" pitchFamily="34" charset="0"/>
              <a:buAutoNum type="alphaUcPeriod"/>
            </a:pPr>
            <a:r>
              <a:rPr lang="en-US" dirty="0" smtClean="0"/>
              <a:t>11</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704175493"/>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10249"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381000" y="1676400"/>
                <a:ext cx="4351384" cy="584775"/>
              </a:xfrm>
              <a:prstGeom prst="rect">
                <a:avLst/>
              </a:prstGeom>
              <a:noFill/>
            </p:spPr>
            <p:txBody>
              <a:bodyPr wrap="none" rtlCol="0">
                <a:spAutoFit/>
              </a:bodyPr>
              <a:lstStyle/>
              <a:p>
                <a14:m>
                  <m:oMath xmlns:m="http://schemas.openxmlformats.org/officeDocument/2006/math">
                    <m:r>
                      <a:rPr lang="en-US" sz="3200" b="0" i="1" smtClean="0">
                        <a:latin typeface="Cambria Math"/>
                      </a:rPr>
                      <m:t>1</m:t>
                    </m:r>
                    <m:r>
                      <a:rPr lang="en-US" sz="3200" b="0" i="1" smtClean="0">
                        <a:latin typeface="Cambria Math"/>
                        <a:ea typeface="Cambria Math"/>
                      </a:rPr>
                      <m:t>×</m:t>
                    </m:r>
                    <m:sSup>
                      <m:sSupPr>
                        <m:ctrlPr>
                          <a:rPr lang="en-US" sz="3200" b="0" i="1" smtClean="0">
                            <a:latin typeface="Cambria Math" panose="02040503050406030204" pitchFamily="18" charset="0"/>
                            <a:ea typeface="Cambria Math"/>
                          </a:rPr>
                        </m:ctrlPr>
                      </m:sSupPr>
                      <m:e>
                        <m:r>
                          <a:rPr lang="en-US" sz="3200" b="0" i="1" smtClean="0">
                            <a:latin typeface="Cambria Math"/>
                            <a:ea typeface="Cambria Math"/>
                          </a:rPr>
                          <m:t>10</m:t>
                        </m:r>
                      </m:e>
                      <m:sup>
                        <m:r>
                          <a:rPr lang="en-US" sz="3200" b="0" i="1" smtClean="0">
                            <a:latin typeface="Cambria Math"/>
                            <a:ea typeface="Cambria Math"/>
                          </a:rPr>
                          <m:t>−3</m:t>
                        </m:r>
                      </m:sup>
                    </m:sSup>
                  </m:oMath>
                </a14:m>
                <a:r>
                  <a:rPr lang="en-US" sz="3200" dirty="0" smtClean="0"/>
                  <a:t>  and   </a:t>
                </a:r>
                <a14:m>
                  <m:oMath xmlns:m="http://schemas.openxmlformats.org/officeDocument/2006/math">
                    <m:r>
                      <a:rPr lang="en-US" sz="3200" b="0" i="1" smtClean="0">
                        <a:latin typeface="Cambria Math"/>
                      </a:rPr>
                      <m:t>1</m:t>
                    </m:r>
                    <m:r>
                      <a:rPr lang="en-US" sz="3200" b="0" i="1" smtClean="0">
                        <a:latin typeface="Cambria Math"/>
                        <a:ea typeface="Cambria Math"/>
                      </a:rPr>
                      <m:t>×</m:t>
                    </m:r>
                    <m:sSup>
                      <m:sSupPr>
                        <m:ctrlPr>
                          <a:rPr lang="en-US" sz="3200" b="0" i="1" smtClean="0">
                            <a:latin typeface="Cambria Math" panose="02040503050406030204" pitchFamily="18" charset="0"/>
                            <a:ea typeface="Cambria Math"/>
                          </a:rPr>
                        </m:ctrlPr>
                      </m:sSupPr>
                      <m:e>
                        <m:r>
                          <a:rPr lang="en-US" sz="3200" b="0" i="1" smtClean="0">
                            <a:latin typeface="Cambria Math"/>
                            <a:ea typeface="Cambria Math"/>
                          </a:rPr>
                          <m:t>10</m:t>
                        </m:r>
                      </m:e>
                      <m:sup>
                        <m:r>
                          <a:rPr lang="en-US" sz="3200" b="0" i="1" smtClean="0">
                            <a:latin typeface="Cambria Math"/>
                            <a:ea typeface="Cambria Math"/>
                          </a:rPr>
                          <m:t>19</m:t>
                        </m:r>
                      </m:sup>
                    </m:sSup>
                  </m:oMath>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381000" y="1676400"/>
                <a:ext cx="4351384" cy="584775"/>
              </a:xfrm>
              <a:prstGeom prst="rect">
                <a:avLst/>
              </a:prstGeom>
              <a:blipFill rotWithShape="0">
                <a:blip r:embed="rId8"/>
                <a:stretch>
                  <a:fillRect t="-12500" b="-34375"/>
                </a:stretch>
              </a:blipFill>
            </p:spPr>
            <p:txBody>
              <a:bodyPr/>
              <a:lstStyle/>
              <a:p>
                <a:r>
                  <a:rPr lang="en-US">
                    <a:noFill/>
                  </a:rPr>
                  <a:t> </a:t>
                </a:r>
              </a:p>
            </p:txBody>
          </p:sp>
        </mc:Fallback>
      </mc:AlternateContent>
    </p:spTree>
    <p:custDataLst>
      <p:tags r:id="rId2"/>
    </p:custDataLst>
    <p:extLst>
      <p:ext uri="{BB962C8B-B14F-4D97-AF65-F5344CB8AC3E}">
        <p14:creationId xmlns:p14="http://schemas.microsoft.com/office/powerpoint/2010/main" val="203253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vs. Accuracy</a:t>
            </a:r>
            <a:endParaRPr lang="en-US" dirty="0"/>
          </a:p>
        </p:txBody>
      </p:sp>
      <p:sp>
        <p:nvSpPr>
          <p:cNvPr id="33" name="Content Placeholder 2"/>
          <p:cNvSpPr>
            <a:spLocks noGrp="1"/>
          </p:cNvSpPr>
          <p:nvPr>
            <p:ph idx="1"/>
          </p:nvPr>
        </p:nvSpPr>
        <p:spPr>
          <a:xfrm>
            <a:off x="1600200" y="1524000"/>
            <a:ext cx="6096000" cy="685799"/>
          </a:xfrm>
        </p:spPr>
        <p:txBody>
          <a:bodyPr>
            <a:normAutofit/>
          </a:bodyPr>
          <a:lstStyle/>
          <a:p>
            <a:pPr marL="0" indent="0" algn="ctr">
              <a:buNone/>
            </a:pPr>
            <a:r>
              <a:rPr lang="en-US" dirty="0" smtClean="0"/>
              <a:t>Shooting range</a:t>
            </a:r>
            <a:endParaRPr lang="en-US" dirty="0"/>
          </a:p>
        </p:txBody>
      </p:sp>
      <p:sp>
        <p:nvSpPr>
          <p:cNvPr id="37" name="Content Placeholder 2"/>
          <p:cNvSpPr txBox="1">
            <a:spLocks/>
          </p:cNvSpPr>
          <p:nvPr/>
        </p:nvSpPr>
        <p:spPr>
          <a:xfrm>
            <a:off x="1066800" y="5723336"/>
            <a:ext cx="2746058" cy="39672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t>Accurate</a:t>
            </a:r>
            <a:endParaRPr lang="en-US" dirty="0"/>
          </a:p>
        </p:txBody>
      </p:sp>
      <p:sp>
        <p:nvSpPr>
          <p:cNvPr id="39" name="Content Placeholder 2"/>
          <p:cNvSpPr txBox="1">
            <a:spLocks/>
          </p:cNvSpPr>
          <p:nvPr/>
        </p:nvSpPr>
        <p:spPr>
          <a:xfrm>
            <a:off x="5638800" y="5719565"/>
            <a:ext cx="2746058" cy="39672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smtClean="0"/>
              <a:t>Precise not Accurate</a:t>
            </a:r>
          </a:p>
          <a:p>
            <a:pPr marL="0" indent="0" algn="ctr">
              <a:buFont typeface="Arial" panose="020B0604020202020204" pitchFamily="34" charset="0"/>
              <a:buNone/>
            </a:pPr>
            <a:endParaRPr lang="en-US" dirty="0"/>
          </a:p>
        </p:txBody>
      </p:sp>
      <p:sp>
        <p:nvSpPr>
          <p:cNvPr id="3" name="Oval 2"/>
          <p:cNvSpPr/>
          <p:nvPr/>
        </p:nvSpPr>
        <p:spPr>
          <a:xfrm>
            <a:off x="1056118" y="2327305"/>
            <a:ext cx="3048000" cy="3048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495871" y="2767058"/>
            <a:ext cx="2168495" cy="216849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724471" y="2995658"/>
            <a:ext cx="1711295" cy="1711295"/>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953071" y="3224258"/>
            <a:ext cx="1254095" cy="125409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266595" y="3537782"/>
            <a:ext cx="627047" cy="627047"/>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257800" y="2286000"/>
            <a:ext cx="3048000" cy="3048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697553" y="2725753"/>
            <a:ext cx="2168495" cy="216849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926153" y="2954353"/>
            <a:ext cx="1711295" cy="1711295"/>
          </a:xfrm>
          <a:prstGeom prst="ellipse">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154753" y="3182953"/>
            <a:ext cx="1254095" cy="125409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468277" y="3496477"/>
            <a:ext cx="627047" cy="627047"/>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Summing Junction 3"/>
          <p:cNvSpPr/>
          <p:nvPr/>
        </p:nvSpPr>
        <p:spPr>
          <a:xfrm>
            <a:off x="1343471" y="2497153"/>
            <a:ext cx="304800" cy="269905"/>
          </a:xfrm>
          <a:prstGeom prst="flowChartSummingJunction">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Summing Junction 68"/>
          <p:cNvSpPr/>
          <p:nvPr/>
        </p:nvSpPr>
        <p:spPr>
          <a:xfrm>
            <a:off x="3605258" y="3540095"/>
            <a:ext cx="304800" cy="269905"/>
          </a:xfrm>
          <a:prstGeom prst="flowChartSummingJunction">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Summing Junction 69"/>
          <p:cNvSpPr/>
          <p:nvPr/>
        </p:nvSpPr>
        <p:spPr>
          <a:xfrm>
            <a:off x="1800671" y="4894248"/>
            <a:ext cx="304800" cy="269905"/>
          </a:xfrm>
          <a:prstGeom prst="flowChartSummingJunction">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Summing Junction 70"/>
          <p:cNvSpPr/>
          <p:nvPr/>
        </p:nvSpPr>
        <p:spPr>
          <a:xfrm>
            <a:off x="6942924" y="2632105"/>
            <a:ext cx="304800" cy="269905"/>
          </a:xfrm>
          <a:prstGeom prst="flowChartSummingJunction">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Summing Junction 71"/>
          <p:cNvSpPr/>
          <p:nvPr/>
        </p:nvSpPr>
        <p:spPr>
          <a:xfrm>
            <a:off x="7332648" y="2954353"/>
            <a:ext cx="304800" cy="269905"/>
          </a:xfrm>
          <a:prstGeom prst="flowChartSummingJunction">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Summing Junction 72"/>
          <p:cNvSpPr/>
          <p:nvPr/>
        </p:nvSpPr>
        <p:spPr>
          <a:xfrm>
            <a:off x="6942924" y="2891684"/>
            <a:ext cx="304800" cy="269905"/>
          </a:xfrm>
          <a:prstGeom prst="flowChartSummingJunction">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0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lstStyle/>
          <a:p>
            <a:r>
              <a:rPr lang="en-US" smtClean="0">
                <a:solidFill>
                  <a:srgbClr val="002060"/>
                </a:solidFill>
                <a:latin typeface="Aharoni" panose="02010803020104030203" pitchFamily="2" charset="-79"/>
                <a:cs typeface="Aharoni" panose="02010803020104030203" pitchFamily="2" charset="-79"/>
              </a:rPr>
              <a:t>QQ2 </a:t>
            </a:r>
            <a:r>
              <a:rPr lang="en-US" dirty="0" smtClean="0"/>
              <a:t>Which value is more precise?</a:t>
            </a:r>
            <a:endParaRPr lang="en-US" dirty="0"/>
          </a:p>
        </p:txBody>
      </p:sp>
      <mc:AlternateContent xmlns:mc="http://schemas.openxmlformats.org/markup-compatibility/2006" xmlns:a14="http://schemas.microsoft.com/office/drawing/2010/main">
        <mc:Choice Requires="a14">
          <p:sp>
            <p:nvSpPr>
              <p:cNvPr id="3" name="TPAnswers"/>
              <p:cNvSpPr>
                <a:spLocks noGrp="1"/>
              </p:cNvSpPr>
              <p:nvPr>
                <p:ph type="body" idx="1"/>
                <p:custDataLst>
                  <p:tags r:id="rId3"/>
                </p:custDataLst>
              </p:nvPr>
            </p:nvSpPr>
            <p:spPr>
              <a:xfrm>
                <a:off x="1066800" y="1828800"/>
                <a:ext cx="3429000" cy="3200400"/>
              </a:xfrm>
            </p:spPr>
            <p:txBody>
              <a:bodyPr/>
              <a:lstStyle/>
              <a:p>
                <a:pPr marL="514350" indent="-514350">
                  <a:buFont typeface="Arial" panose="020B0604020202020204" pitchFamily="34" charset="0"/>
                  <a:buAutoNum type="alphaUcPeriod"/>
                </a:pPr>
                <a:r>
                  <a:rPr lang="en-US" dirty="0" smtClean="0"/>
                  <a:t>9.8 </a:t>
                </a:r>
                <a14:m>
                  <m:oMath xmlns:m="http://schemas.openxmlformats.org/officeDocument/2006/math">
                    <m:f>
                      <m:fPr>
                        <m:ctrlPr>
                          <a:rPr lang="en-US" i="1" smtClean="0">
                            <a:latin typeface="Cambria Math" panose="02040503050406030204" pitchFamily="18" charset="0"/>
                          </a:rPr>
                        </m:ctrlPr>
                      </m:fPr>
                      <m:num>
                        <m:r>
                          <m:rPr>
                            <m:nor/>
                          </m:rPr>
                          <a:rPr lang="en-US" b="0" i="0" smtClean="0">
                            <a:latin typeface="Cambria Math"/>
                          </a:rPr>
                          <m:t>m</m:t>
                        </m:r>
                      </m:num>
                      <m:den>
                        <m:sSup>
                          <m:sSupPr>
                            <m:ctrlPr>
                              <a:rPr lang="en-US" i="1" smtClean="0">
                                <a:latin typeface="Cambria Math" panose="02040503050406030204" pitchFamily="18" charset="0"/>
                              </a:rPr>
                            </m:ctrlPr>
                          </m:sSupPr>
                          <m:e>
                            <m:r>
                              <m:rPr>
                                <m:nor/>
                              </m:rPr>
                              <a:rPr lang="en-US" b="0" i="0" smtClean="0">
                                <a:latin typeface="Cambria Math"/>
                              </a:rPr>
                              <m:t>s</m:t>
                            </m:r>
                          </m:e>
                          <m:sup>
                            <m:r>
                              <a:rPr lang="en-US" b="0" i="1" smtClean="0">
                                <a:latin typeface="Cambria Math"/>
                              </a:rPr>
                              <m:t>2</m:t>
                            </m:r>
                          </m:sup>
                        </m:sSup>
                      </m:den>
                    </m:f>
                  </m:oMath>
                </a14:m>
                <a:endParaRPr lang="en-US" dirty="0" smtClean="0"/>
              </a:p>
              <a:p>
                <a:pPr marL="514350" indent="-514350">
                  <a:buFont typeface="Arial" panose="020B0604020202020204" pitchFamily="34" charset="0"/>
                  <a:buAutoNum type="alphaUcPeriod"/>
                </a:pPr>
                <a:r>
                  <a:rPr lang="en-US" dirty="0" smtClean="0"/>
                  <a:t>9.81</a:t>
                </a:r>
                <a:r>
                  <a:rPr lang="en-US" dirty="0"/>
                  <a:t> </a:t>
                </a:r>
                <a14:m>
                  <m:oMath xmlns:m="http://schemas.openxmlformats.org/officeDocument/2006/math">
                    <m:f>
                      <m:fPr>
                        <m:ctrlPr>
                          <a:rPr lang="en-US" i="1">
                            <a:latin typeface="Cambria Math" panose="02040503050406030204" pitchFamily="18" charset="0"/>
                          </a:rPr>
                        </m:ctrlPr>
                      </m:fPr>
                      <m:num>
                        <m:r>
                          <m:rPr>
                            <m:nor/>
                          </m:rPr>
                          <a:rPr lang="en-US">
                            <a:latin typeface="Cambria Math"/>
                          </a:rPr>
                          <m:t>m</m:t>
                        </m:r>
                      </m:num>
                      <m:den>
                        <m:sSup>
                          <m:sSupPr>
                            <m:ctrlPr>
                              <a:rPr lang="en-US" i="1">
                                <a:latin typeface="Cambria Math" panose="02040503050406030204" pitchFamily="18" charset="0"/>
                              </a:rPr>
                            </m:ctrlPr>
                          </m:sSupPr>
                          <m:e>
                            <m:r>
                              <m:rPr>
                                <m:nor/>
                              </m:rPr>
                              <a:rPr lang="en-US">
                                <a:latin typeface="Cambria Math"/>
                              </a:rPr>
                              <m:t>s</m:t>
                            </m:r>
                          </m:e>
                          <m:sup>
                            <m:r>
                              <a:rPr lang="en-US" i="1">
                                <a:latin typeface="Cambria Math"/>
                              </a:rPr>
                              <m:t>2</m:t>
                            </m:r>
                          </m:sup>
                        </m:sSup>
                      </m:den>
                    </m:f>
                  </m:oMath>
                </a14:m>
                <a:endParaRPr lang="en-US" dirty="0" smtClean="0"/>
              </a:p>
              <a:p>
                <a:pPr marL="514350" indent="-514350">
                  <a:buFont typeface="Arial" panose="020B0604020202020204" pitchFamily="34" charset="0"/>
                  <a:buAutoNum type="alphaUcPeriod"/>
                </a:pPr>
                <a:r>
                  <a:rPr lang="en-US" dirty="0" smtClean="0"/>
                  <a:t>9.800 </a:t>
                </a:r>
                <a14:m>
                  <m:oMath xmlns:m="http://schemas.openxmlformats.org/officeDocument/2006/math">
                    <m:f>
                      <m:fPr>
                        <m:ctrlPr>
                          <a:rPr lang="en-US" i="1">
                            <a:latin typeface="Cambria Math" panose="02040503050406030204" pitchFamily="18" charset="0"/>
                          </a:rPr>
                        </m:ctrlPr>
                      </m:fPr>
                      <m:num>
                        <m:r>
                          <m:rPr>
                            <m:nor/>
                          </m:rPr>
                          <a:rPr lang="en-US">
                            <a:latin typeface="Cambria Math"/>
                          </a:rPr>
                          <m:t>m</m:t>
                        </m:r>
                      </m:num>
                      <m:den>
                        <m:sSup>
                          <m:sSupPr>
                            <m:ctrlPr>
                              <a:rPr lang="en-US" i="1">
                                <a:latin typeface="Cambria Math" panose="02040503050406030204" pitchFamily="18" charset="0"/>
                              </a:rPr>
                            </m:ctrlPr>
                          </m:sSupPr>
                          <m:e>
                            <m:r>
                              <m:rPr>
                                <m:nor/>
                              </m:rPr>
                              <a:rPr lang="en-US">
                                <a:latin typeface="Cambria Math"/>
                              </a:rPr>
                              <m:t>s</m:t>
                            </m:r>
                          </m:e>
                          <m:sup>
                            <m:r>
                              <a:rPr lang="en-US" i="1">
                                <a:latin typeface="Cambria Math"/>
                              </a:rPr>
                              <m:t>2</m:t>
                            </m:r>
                          </m:sup>
                        </m:sSup>
                      </m:den>
                    </m:f>
                  </m:oMath>
                </a14:m>
                <a:endParaRPr lang="en-US" dirty="0" smtClean="0"/>
              </a:p>
              <a:p>
                <a:pPr marL="514350" indent="-514350">
                  <a:buFont typeface="Arial" panose="020B0604020202020204" pitchFamily="34" charset="0"/>
                  <a:buAutoNum type="alphaUcPeriod"/>
                </a:pPr>
                <a:r>
                  <a:rPr lang="en-US" smtClean="0"/>
                  <a:t>neither</a:t>
                </a:r>
                <a:endParaRPr lang="en-US" dirty="0"/>
              </a:p>
            </p:txBody>
          </p:sp>
        </mc:Choice>
        <mc:Fallback xmlns="">
          <p:sp>
            <p:nvSpPr>
              <p:cNvPr id="3" name="TPAnswers"/>
              <p:cNvSpPr>
                <a:spLocks noGrp="1" noRot="1" noChangeAspect="1" noMove="1" noResize="1" noEditPoints="1" noAdjustHandles="1" noChangeArrowheads="1" noChangeShapeType="1" noTextEdit="1"/>
              </p:cNvSpPr>
              <p:nvPr>
                <p:ph type="body" idx="1"/>
                <p:custDataLst>
                  <p:tags r:id="rId6"/>
                </p:custDataLst>
              </p:nvPr>
            </p:nvSpPr>
            <p:spPr>
              <a:xfrm>
                <a:off x="1066800" y="1828800"/>
                <a:ext cx="3429000" cy="3200400"/>
              </a:xfrm>
              <a:blipFill rotWithShape="0">
                <a:blip r:embed="rId7"/>
                <a:stretch>
                  <a:fillRect l="-4618" b="-1905"/>
                </a:stretch>
              </a:blipFill>
            </p:spPr>
            <p:txBody>
              <a:bodyPr/>
              <a:lstStyle/>
              <a:p>
                <a:r>
                  <a:rPr lang="en-US">
                    <a:noFill/>
                  </a:rPr>
                  <a:t> </a:t>
                </a:r>
              </a:p>
            </p:txBody>
          </p:sp>
        </mc:Fallback>
      </mc:AlternateContent>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4164579153"/>
              </p:ext>
            </p:extLst>
          </p:nvPr>
        </p:nvGraphicFramePr>
        <p:xfrm>
          <a:off x="4343400" y="1676400"/>
          <a:ext cx="4495800" cy="5057775"/>
        </p:xfrm>
        <a:graphic>
          <a:graphicData uri="http://schemas.openxmlformats.org/presentationml/2006/ole">
            <mc:AlternateContent xmlns:mc="http://schemas.openxmlformats.org/markup-compatibility/2006">
              <mc:Choice xmlns:v="urn:schemas-microsoft-com:vml" Requires="v">
                <p:oleObj spid="_x0000_s11273" name="Chart" r:id="rId8" imgW="4572000" imgH="5143500" progId="MSGraph.Chart.8">
                  <p:embed followColorScheme="full"/>
                </p:oleObj>
              </mc:Choice>
              <mc:Fallback>
                <p:oleObj name="Chart" r:id="rId8" imgW="4572000" imgH="5143500" progId="MSGraph.Chart.8">
                  <p:embed followColorScheme="full"/>
                  <p:pic>
                    <p:nvPicPr>
                      <p:cNvPr id="0" name=""/>
                      <p:cNvPicPr/>
                      <p:nvPr/>
                    </p:nvPicPr>
                    <p:blipFill>
                      <a:blip r:embed="rId9"/>
                      <a:stretch>
                        <a:fillRect/>
                      </a:stretch>
                    </p:blipFill>
                    <p:spPr>
                      <a:xfrm>
                        <a:off x="4343400" y="1676400"/>
                        <a:ext cx="4495800" cy="50577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25851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p:cNvSpPr>
          <p:nvPr/>
        </p:nvSpPr>
        <p:spPr bwMode="auto">
          <a:xfrm>
            <a:off x="558800" y="138113"/>
            <a:ext cx="62515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Vectors</a:t>
            </a:r>
          </a:p>
        </p:txBody>
      </p:sp>
      <p:sp>
        <p:nvSpPr>
          <p:cNvPr id="68611" name="Rectangle 3"/>
          <p:cNvSpPr>
            <a:spLocks/>
          </p:cNvSpPr>
          <p:nvPr/>
        </p:nvSpPr>
        <p:spPr bwMode="auto">
          <a:xfrm>
            <a:off x="558800" y="822325"/>
            <a:ext cx="829786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A quantity that requires both a magnitude (or size) and a direction can be represented by a </a:t>
            </a:r>
            <a:r>
              <a:rPr lang="en-US" altLang="en-US" sz="2200" i="1"/>
              <a:t>vector</a:t>
            </a:r>
            <a:r>
              <a:rPr lang="en-US" altLang="en-US" sz="2200"/>
              <a:t>. Graphically, we represent a vector by an arrow.</a:t>
            </a:r>
          </a:p>
        </p:txBody>
      </p:sp>
      <p:sp>
        <p:nvSpPr>
          <p:cNvPr id="68612" name="Rectangle 4"/>
          <p:cNvSpPr>
            <a:spLocks/>
          </p:cNvSpPr>
          <p:nvPr/>
        </p:nvSpPr>
        <p:spPr bwMode="auto">
          <a:xfrm>
            <a:off x="558800" y="3414713"/>
            <a:ext cx="8251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The velocity of this car is </a:t>
            </a:r>
            <a:r>
              <a:rPr lang="en-US" altLang="en-US" sz="2200" b="1"/>
              <a:t>100 m/s</a:t>
            </a:r>
            <a:r>
              <a:rPr lang="en-US" altLang="en-US" sz="2200"/>
              <a:t> (magnitude) to the </a:t>
            </a:r>
            <a:r>
              <a:rPr lang="en-US" altLang="en-US" sz="2200" b="1"/>
              <a:t>left</a:t>
            </a:r>
            <a:r>
              <a:rPr lang="en-US" altLang="en-US" sz="2200"/>
              <a:t> (direction).</a:t>
            </a:r>
          </a:p>
        </p:txBody>
      </p:sp>
      <p:sp>
        <p:nvSpPr>
          <p:cNvPr id="68613" name="Rectangle 5"/>
          <p:cNvSpPr>
            <a:spLocks/>
          </p:cNvSpPr>
          <p:nvPr/>
        </p:nvSpPr>
        <p:spPr bwMode="auto">
          <a:xfrm>
            <a:off x="558800" y="6035675"/>
            <a:ext cx="7880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This boy pushes on his friend with a force of </a:t>
            </a:r>
            <a:r>
              <a:rPr lang="en-US" altLang="en-US" sz="2200" b="1"/>
              <a:t>25 N</a:t>
            </a:r>
            <a:r>
              <a:rPr lang="en-US" altLang="en-US" sz="2200"/>
              <a:t> to the </a:t>
            </a:r>
            <a:r>
              <a:rPr lang="en-US" altLang="en-US" sz="2200" b="1"/>
              <a:t>right</a:t>
            </a:r>
            <a:r>
              <a:rPr lang="en-US" altLang="en-US" sz="2200"/>
              <a:t>.</a:t>
            </a:r>
          </a:p>
        </p:txBody>
      </p:sp>
      <p:pic>
        <p:nvPicPr>
          <p:cNvPr id="68614" name="Picture 9" descr="01_Pg18_UnFigure2"/>
          <p:cNvPicPr>
            <a:picLocks noChangeAspect="1" noChangeArrowheads="1"/>
          </p:cNvPicPr>
          <p:nvPr/>
        </p:nvPicPr>
        <p:blipFill>
          <a:blip r:embed="rId3">
            <a:extLst>
              <a:ext uri="{28A0092B-C50C-407E-A947-70E740481C1C}">
                <a14:useLocalDpi xmlns:a14="http://schemas.microsoft.com/office/drawing/2010/main" val="0"/>
              </a:ext>
            </a:extLst>
          </a:blip>
          <a:srcRect b="11981"/>
          <a:stretch>
            <a:fillRect/>
          </a:stretch>
        </p:blipFill>
        <p:spPr bwMode="auto">
          <a:xfrm>
            <a:off x="2312988" y="1792288"/>
            <a:ext cx="45180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10" descr="01_Pg18_UnFigure3"/>
          <p:cNvPicPr>
            <a:picLocks noChangeAspect="1" noChangeArrowheads="1"/>
          </p:cNvPicPr>
          <p:nvPr/>
        </p:nvPicPr>
        <p:blipFill>
          <a:blip r:embed="rId4">
            <a:extLst>
              <a:ext uri="{28A0092B-C50C-407E-A947-70E740481C1C}">
                <a14:useLocalDpi xmlns:a14="http://schemas.microsoft.com/office/drawing/2010/main" val="0"/>
              </a:ext>
            </a:extLst>
          </a:blip>
          <a:srcRect b="9160"/>
          <a:stretch>
            <a:fillRect/>
          </a:stretch>
        </p:blipFill>
        <p:spPr bwMode="auto">
          <a:xfrm>
            <a:off x="2312988" y="4222750"/>
            <a:ext cx="451802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6" name="Rectangle 11"/>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1-32</a:t>
            </a:r>
          </a:p>
        </p:txBody>
      </p:sp>
    </p:spTree>
    <p:extLst>
      <p:ext uri="{BB962C8B-B14F-4D97-AF65-F5344CB8AC3E}">
        <p14:creationId xmlns:p14="http://schemas.microsoft.com/office/powerpoint/2010/main" val="56647160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p:cNvSpPr>
          <p:nvPr/>
        </p:nvSpPr>
        <p:spPr bwMode="auto">
          <a:xfrm>
            <a:off x="573088" y="735013"/>
            <a:ext cx="80772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57200" indent="-457200" algn="r">
              <a:defRPr sz="2400">
                <a:solidFill>
                  <a:schemeClr val="tx1"/>
                </a:solidFill>
                <a:latin typeface="Arial" panose="020B0604020202020204" pitchFamily="34" charset="0"/>
                <a:cs typeface="Arial" panose="020B0604020202020204" pitchFamily="34" charset="0"/>
              </a:defRPr>
            </a:lvl1pPr>
            <a:lvl2pPr marL="1066800" indent="-546100" algn="r">
              <a:defRPr sz="2400">
                <a:solidFill>
                  <a:schemeClr val="tx1"/>
                </a:solidFill>
                <a:latin typeface="Arial" panose="020B0604020202020204" pitchFamily="34" charset="0"/>
                <a:cs typeface="Arial" panose="020B0604020202020204" pitchFamily="34" charset="0"/>
              </a:defRPr>
            </a:lvl2pPr>
            <a:lvl3pPr marL="1655763" indent="-457200" algn="r">
              <a:defRPr sz="2400">
                <a:solidFill>
                  <a:schemeClr val="tx1"/>
                </a:solidFill>
                <a:latin typeface="Arial" panose="020B0604020202020204" pitchFamily="34" charset="0"/>
                <a:cs typeface="Arial" panose="020B0604020202020204" pitchFamily="34" charset="0"/>
              </a:defRPr>
            </a:lvl3pPr>
            <a:lvl4pPr marL="1998663" indent="-457200" algn="r">
              <a:defRPr sz="2400">
                <a:solidFill>
                  <a:schemeClr val="tx1"/>
                </a:solidFill>
                <a:latin typeface="Arial" panose="020B0604020202020204" pitchFamily="34" charset="0"/>
                <a:cs typeface="Arial" panose="020B0604020202020204" pitchFamily="34" charset="0"/>
              </a:defRPr>
            </a:lvl4pPr>
            <a:lvl5pPr marL="2341563" indent="-457200" algn="r">
              <a:defRPr sz="2400">
                <a:solidFill>
                  <a:schemeClr val="tx1"/>
                </a:solidFill>
                <a:latin typeface="Arial" panose="020B0604020202020204" pitchFamily="34" charset="0"/>
                <a:cs typeface="Arial" panose="020B0604020202020204" pitchFamily="34" charset="0"/>
              </a:defRPr>
            </a:lvl5pPr>
            <a:lvl6pPr marL="2798763" indent="-4572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55963" indent="-4572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713163" indent="-4572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70363" indent="-4572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700"/>
              </a:spcBef>
              <a:buFontTx/>
              <a:buAutoNum type="arabicPeriod" startAt="4"/>
            </a:pPr>
            <a:r>
              <a:rPr lang="en-US" altLang="en-US" sz="2200"/>
              <a:t>Velocity vectors point</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in the same direction as displacement vectors.</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in the opposite direction as displacement vectors.</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perpendicular to displacement vectors.</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in the same direction as acceleration vectors.</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Velocity is not represented by a vector.</a:t>
            </a:r>
          </a:p>
          <a:p>
            <a:pPr lvl="1" algn="l" eaLnBrk="1" hangingPunct="1">
              <a:spcBef>
                <a:spcPts val="1700"/>
              </a:spcBef>
              <a:buSzPct val="99000"/>
              <a:buFont typeface="Lucida Grande" pitchFamily="48" charset="0"/>
              <a:buNone/>
            </a:pPr>
            <a:endParaRPr lang="en-US" altLang="en-US" sz="2200">
              <a:ea typeface="ヒラギノ角ゴ Pro W3" pitchFamily="48" charset="-128"/>
            </a:endParaRPr>
          </a:p>
          <a:p>
            <a:pPr lvl="1" algn="l" eaLnBrk="1" hangingPunct="1">
              <a:spcBef>
                <a:spcPts val="1200"/>
              </a:spcBef>
              <a:buFont typeface="Arial" panose="020B0604020202020204" pitchFamily="34" charset="0"/>
              <a:buAutoNum type="arabicPeriod"/>
            </a:pPr>
            <a:endParaRPr lang="en-US" altLang="en-US" sz="2200"/>
          </a:p>
        </p:txBody>
      </p:sp>
      <p:sp>
        <p:nvSpPr>
          <p:cNvPr id="25603" name="Rectangle 6"/>
          <p:cNvSpPr>
            <a:spLocks/>
          </p:cNvSpPr>
          <p:nvPr/>
        </p:nvSpPr>
        <p:spPr bwMode="auto">
          <a:xfrm>
            <a:off x="558800" y="141288"/>
            <a:ext cx="27305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Reading Quiz</a:t>
            </a:r>
          </a:p>
        </p:txBody>
      </p:sp>
      <p:sp>
        <p:nvSpPr>
          <p:cNvPr id="25604" name="Rectangle 8"/>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1-11</a:t>
            </a:r>
          </a:p>
        </p:txBody>
      </p:sp>
      <p:pic>
        <p:nvPicPr>
          <p:cNvPr id="25605" name="PRS Question Icon" descr="PRS Question Icon"/>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623300"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8339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p:cNvSpPr>
          <p:nvPr/>
        </p:nvSpPr>
        <p:spPr bwMode="auto">
          <a:xfrm>
            <a:off x="8251825" y="6505575"/>
            <a:ext cx="866775"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1-4</a:t>
            </a:r>
          </a:p>
        </p:txBody>
      </p:sp>
      <p:pic>
        <p:nvPicPr>
          <p:cNvPr id="11267" name="Picture 3" descr="01_LectureOutlin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 y="774700"/>
            <a:ext cx="41783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01_LectureOutlin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6925" y="777875"/>
            <a:ext cx="4289425"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23049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p:cNvSpPr>
          <p:nvPr/>
        </p:nvSpPr>
        <p:spPr bwMode="auto">
          <a:xfrm>
            <a:off x="573088" y="735013"/>
            <a:ext cx="80772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457200" indent="-457200" algn="r">
              <a:defRPr sz="2400">
                <a:solidFill>
                  <a:schemeClr val="tx1"/>
                </a:solidFill>
                <a:latin typeface="Arial" panose="020B0604020202020204" pitchFamily="34" charset="0"/>
                <a:cs typeface="Arial" panose="020B0604020202020204" pitchFamily="34" charset="0"/>
              </a:defRPr>
            </a:lvl1pPr>
            <a:lvl2pPr marL="1066800" indent="-546100" algn="r">
              <a:defRPr sz="2400">
                <a:solidFill>
                  <a:schemeClr val="tx1"/>
                </a:solidFill>
                <a:latin typeface="Arial" panose="020B0604020202020204" pitchFamily="34" charset="0"/>
                <a:cs typeface="Arial" panose="020B0604020202020204" pitchFamily="34" charset="0"/>
              </a:defRPr>
            </a:lvl2pPr>
            <a:lvl3pPr marL="1655763" indent="-457200" algn="r">
              <a:defRPr sz="2400">
                <a:solidFill>
                  <a:schemeClr val="tx1"/>
                </a:solidFill>
                <a:latin typeface="Arial" panose="020B0604020202020204" pitchFamily="34" charset="0"/>
                <a:cs typeface="Arial" panose="020B0604020202020204" pitchFamily="34" charset="0"/>
              </a:defRPr>
            </a:lvl3pPr>
            <a:lvl4pPr marL="1998663" indent="-457200" algn="r">
              <a:defRPr sz="2400">
                <a:solidFill>
                  <a:schemeClr val="tx1"/>
                </a:solidFill>
                <a:latin typeface="Arial" panose="020B0604020202020204" pitchFamily="34" charset="0"/>
                <a:cs typeface="Arial" panose="020B0604020202020204" pitchFamily="34" charset="0"/>
              </a:defRPr>
            </a:lvl4pPr>
            <a:lvl5pPr marL="2341563" indent="-457200" algn="r">
              <a:defRPr sz="2400">
                <a:solidFill>
                  <a:schemeClr val="tx1"/>
                </a:solidFill>
                <a:latin typeface="Arial" panose="020B0604020202020204" pitchFamily="34" charset="0"/>
                <a:cs typeface="Arial" panose="020B0604020202020204" pitchFamily="34" charset="0"/>
              </a:defRPr>
            </a:lvl5pPr>
            <a:lvl6pPr marL="2798763" indent="-4572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55963" indent="-4572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713163" indent="-4572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70363" indent="-4572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700"/>
              </a:spcBef>
              <a:buFontTx/>
              <a:buAutoNum type="arabicPeriod" startAt="4"/>
            </a:pPr>
            <a:r>
              <a:rPr lang="en-US" altLang="en-US" sz="2200"/>
              <a:t>Velocity vectors point</a:t>
            </a:r>
          </a:p>
          <a:p>
            <a:pPr lvl="1" algn="l" eaLnBrk="1" hangingPunct="1">
              <a:spcBef>
                <a:spcPts val="1700"/>
              </a:spcBef>
              <a:buSzPct val="99000"/>
              <a:buFont typeface="Lucida Grande" pitchFamily="48" charset="0"/>
              <a:buAutoNum type="alphaUcPeriod"/>
            </a:pPr>
            <a:r>
              <a:rPr lang="en-US" altLang="en-US" sz="2200" b="1">
                <a:solidFill>
                  <a:srgbClr val="662A6D"/>
                </a:solidFill>
                <a:ea typeface="ヒラギノ角ゴ Pro W3" pitchFamily="48" charset="-128"/>
              </a:rPr>
              <a:t>in the same direction as displacement vectors.</a:t>
            </a:r>
            <a:endParaRPr lang="en-US" altLang="en-US" sz="2200">
              <a:ea typeface="ヒラギノ角ゴ Pro W3" pitchFamily="48" charset="-128"/>
            </a:endParaRP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in the opposite direction as displacement vectors.</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perpendicular to displacement vectors.</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in the same direction as acceleration vectors.</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Velocity is not represented by a vector.</a:t>
            </a:r>
          </a:p>
          <a:p>
            <a:pPr lvl="1" algn="l" eaLnBrk="1" hangingPunct="1">
              <a:spcBef>
                <a:spcPts val="1700"/>
              </a:spcBef>
              <a:buSzPct val="99000"/>
              <a:buFont typeface="Lucida Grande" pitchFamily="48" charset="0"/>
              <a:buNone/>
            </a:pPr>
            <a:endParaRPr lang="en-US" altLang="en-US" sz="2200">
              <a:ea typeface="ヒラギノ角ゴ Pro W3" pitchFamily="48" charset="-128"/>
            </a:endParaRPr>
          </a:p>
          <a:p>
            <a:pPr lvl="1" algn="l" eaLnBrk="1" hangingPunct="1">
              <a:spcBef>
                <a:spcPts val="1200"/>
              </a:spcBef>
              <a:buFont typeface="Arial" panose="020B0604020202020204" pitchFamily="34" charset="0"/>
              <a:buAutoNum type="arabicPeriod"/>
            </a:pPr>
            <a:endParaRPr lang="en-US" altLang="en-US" sz="2200"/>
          </a:p>
        </p:txBody>
      </p:sp>
      <p:sp>
        <p:nvSpPr>
          <p:cNvPr id="27651" name="Rectangle 4"/>
          <p:cNvSpPr>
            <a:spLocks/>
          </p:cNvSpPr>
          <p:nvPr/>
        </p:nvSpPr>
        <p:spPr bwMode="auto">
          <a:xfrm>
            <a:off x="558800" y="141288"/>
            <a:ext cx="27305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sp>
        <p:nvSpPr>
          <p:cNvPr id="27652" name="Rectangle 6"/>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1-12</a:t>
            </a:r>
          </a:p>
        </p:txBody>
      </p:sp>
    </p:spTree>
    <p:extLst>
      <p:ext uri="{BB962C8B-B14F-4D97-AF65-F5344CB8AC3E}">
        <p14:creationId xmlns:p14="http://schemas.microsoft.com/office/powerpoint/2010/main" val="103432004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p:cNvSpPr>
          <p:nvPr/>
        </p:nvSpPr>
        <p:spPr bwMode="auto">
          <a:xfrm>
            <a:off x="558800" y="138113"/>
            <a:ext cx="4365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Displacement Vectors</a:t>
            </a:r>
          </a:p>
        </p:txBody>
      </p:sp>
      <p:sp>
        <p:nvSpPr>
          <p:cNvPr id="70659" name="Rectangle 3"/>
          <p:cNvSpPr>
            <a:spLocks/>
          </p:cNvSpPr>
          <p:nvPr/>
        </p:nvSpPr>
        <p:spPr bwMode="auto">
          <a:xfrm>
            <a:off x="584200" y="746125"/>
            <a:ext cx="37719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A </a:t>
            </a:r>
            <a:r>
              <a:rPr lang="en-US" altLang="en-US" sz="2200" i="1"/>
              <a:t>displacement vector</a:t>
            </a:r>
            <a:r>
              <a:rPr lang="en-US" altLang="en-US" sz="2200"/>
              <a:t> starts at an object’s initial position and ends at its final position. It doesn’t matter what the object did in between these two positions.</a:t>
            </a:r>
          </a:p>
          <a:p>
            <a:pPr algn="l" eaLnBrk="1" hangingPunct="1"/>
            <a:endParaRPr lang="en-US" altLang="en-US" sz="2200"/>
          </a:p>
          <a:p>
            <a:pPr algn="l" eaLnBrk="1" hangingPunct="1"/>
            <a:r>
              <a:rPr lang="en-US" altLang="en-US" sz="2200"/>
              <a:t>In motion diagrams, the displacement vectors span successive particle positions.</a:t>
            </a:r>
          </a:p>
        </p:txBody>
      </p:sp>
      <p:pic>
        <p:nvPicPr>
          <p:cNvPr id="70660" name="Picture 6" descr="01_Pg18_UnFigure4"/>
          <p:cNvPicPr>
            <a:picLocks noChangeAspect="1" noChangeArrowheads="1"/>
          </p:cNvPicPr>
          <p:nvPr/>
        </p:nvPicPr>
        <p:blipFill>
          <a:blip r:embed="rId3">
            <a:extLst>
              <a:ext uri="{28A0092B-C50C-407E-A947-70E740481C1C}">
                <a14:useLocalDpi xmlns:a14="http://schemas.microsoft.com/office/drawing/2010/main" val="0"/>
              </a:ext>
            </a:extLst>
          </a:blip>
          <a:srcRect b="2504"/>
          <a:stretch>
            <a:fillRect/>
          </a:stretch>
        </p:blipFill>
        <p:spPr bwMode="auto">
          <a:xfrm>
            <a:off x="4808538" y="701675"/>
            <a:ext cx="3870325"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Rectangle 7"/>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1-33</a:t>
            </a:r>
          </a:p>
        </p:txBody>
      </p:sp>
    </p:spTree>
    <p:extLst>
      <p:ext uri="{BB962C8B-B14F-4D97-AF65-F5344CB8AC3E}">
        <p14:creationId xmlns:p14="http://schemas.microsoft.com/office/powerpoint/2010/main" val="293717042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p:cNvSpPr>
          <p:nvPr/>
        </p:nvSpPr>
        <p:spPr bwMode="auto">
          <a:xfrm>
            <a:off x="558800"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Exercise</a:t>
            </a:r>
          </a:p>
        </p:txBody>
      </p:sp>
      <p:sp>
        <p:nvSpPr>
          <p:cNvPr id="72707" name="Rectangle 3"/>
          <p:cNvSpPr>
            <a:spLocks/>
          </p:cNvSpPr>
          <p:nvPr/>
        </p:nvSpPr>
        <p:spPr bwMode="auto">
          <a:xfrm>
            <a:off x="558800" y="822325"/>
            <a:ext cx="760095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Alice is sliding along a smooth, icy road on her sled when she suddenly runs headfirst into a large, very soft snowbank that gradually brings her to a halt. Draw a motion diagram for Alice. Show and label all displacement vectors.</a:t>
            </a:r>
          </a:p>
        </p:txBody>
      </p:sp>
      <p:pic>
        <p:nvPicPr>
          <p:cNvPr id="1136645" name="Picture 5" descr="iq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3017838"/>
            <a:ext cx="7875588"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6"/>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1-34</a:t>
            </a:r>
          </a:p>
        </p:txBody>
      </p:sp>
    </p:spTree>
    <p:extLst>
      <p:ext uri="{BB962C8B-B14F-4D97-AF65-F5344CB8AC3E}">
        <p14:creationId xmlns:p14="http://schemas.microsoft.com/office/powerpoint/2010/main" val="20956107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p:cNvSpPr>
          <p:nvPr/>
        </p:nvSpPr>
        <p:spPr bwMode="auto">
          <a:xfrm>
            <a:off x="558800" y="136525"/>
            <a:ext cx="595471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Adding Displacement Vectors</a:t>
            </a:r>
          </a:p>
        </p:txBody>
      </p:sp>
      <p:pic>
        <p:nvPicPr>
          <p:cNvPr id="74755" name="Picture 5" descr="01_22_Figure"/>
          <p:cNvPicPr>
            <a:picLocks noChangeAspect="1" noChangeArrowheads="1"/>
          </p:cNvPicPr>
          <p:nvPr/>
        </p:nvPicPr>
        <p:blipFill>
          <a:blip r:embed="rId3">
            <a:extLst>
              <a:ext uri="{28A0092B-C50C-407E-A947-70E740481C1C}">
                <a14:useLocalDpi xmlns:a14="http://schemas.microsoft.com/office/drawing/2010/main" val="0"/>
              </a:ext>
            </a:extLst>
          </a:blip>
          <a:srcRect b="2893"/>
          <a:stretch>
            <a:fillRect/>
          </a:stretch>
        </p:blipFill>
        <p:spPr bwMode="auto">
          <a:xfrm>
            <a:off x="296863" y="638175"/>
            <a:ext cx="8548687" cy="554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6"/>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1-35</a:t>
            </a:r>
          </a:p>
        </p:txBody>
      </p:sp>
    </p:spTree>
    <p:extLst>
      <p:ext uri="{BB962C8B-B14F-4D97-AF65-F5344CB8AC3E}">
        <p14:creationId xmlns:p14="http://schemas.microsoft.com/office/powerpoint/2010/main" val="206410599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descr="01_TacticsBox_04"/>
          <p:cNvPicPr>
            <a:picLocks noChangeAspect="1" noChangeArrowheads="1"/>
          </p:cNvPicPr>
          <p:nvPr/>
        </p:nvPicPr>
        <p:blipFill>
          <a:blip r:embed="rId3">
            <a:extLst>
              <a:ext uri="{28A0092B-C50C-407E-A947-70E740481C1C}">
                <a14:useLocalDpi xmlns:a14="http://schemas.microsoft.com/office/drawing/2010/main" val="0"/>
              </a:ext>
            </a:extLst>
          </a:blip>
          <a:srcRect b="3255"/>
          <a:stretch>
            <a:fillRect/>
          </a:stretch>
        </p:blipFill>
        <p:spPr bwMode="auto">
          <a:xfrm>
            <a:off x="296863" y="892175"/>
            <a:ext cx="8548687"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6"/>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1-36</a:t>
            </a:r>
          </a:p>
        </p:txBody>
      </p:sp>
    </p:spTree>
    <p:extLst>
      <p:ext uri="{BB962C8B-B14F-4D97-AF65-F5344CB8AC3E}">
        <p14:creationId xmlns:p14="http://schemas.microsoft.com/office/powerpoint/2010/main" val="123801200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662104" y="2433502"/>
            <a:ext cx="1986098" cy="198609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591052" y="4355918"/>
            <a:ext cx="114300" cy="1447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50" name="Rectangle 2"/>
          <p:cNvSpPr>
            <a:spLocks/>
          </p:cNvSpPr>
          <p:nvPr/>
        </p:nvSpPr>
        <p:spPr bwMode="auto">
          <a:xfrm>
            <a:off x="558800" y="138113"/>
            <a:ext cx="84359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Problem:  Adding Displacement Vectors</a:t>
            </a:r>
          </a:p>
        </p:txBody>
      </p:sp>
      <p:sp>
        <p:nvSpPr>
          <p:cNvPr id="78851" name="Rectangle 3"/>
          <p:cNvSpPr>
            <a:spLocks/>
          </p:cNvSpPr>
          <p:nvPr/>
        </p:nvSpPr>
        <p:spPr bwMode="auto">
          <a:xfrm>
            <a:off x="1143000" y="751719"/>
            <a:ext cx="76009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a:t>Jenny runs </a:t>
            </a:r>
            <a:r>
              <a:rPr lang="en-US" altLang="en-US" sz="2200" dirty="0">
                <a:solidFill>
                  <a:srgbClr val="FF0000"/>
                </a:solidFill>
              </a:rPr>
              <a:t>1 mi </a:t>
            </a:r>
            <a:r>
              <a:rPr lang="en-US" altLang="en-US" sz="2200" dirty="0"/>
              <a:t>to the northeast, then </a:t>
            </a:r>
            <a:r>
              <a:rPr lang="en-US" altLang="en-US" sz="2200" dirty="0">
                <a:solidFill>
                  <a:srgbClr val="00B050"/>
                </a:solidFill>
              </a:rPr>
              <a:t>1 mi </a:t>
            </a:r>
            <a:r>
              <a:rPr lang="en-US" altLang="en-US" sz="2200" dirty="0"/>
              <a:t>south. Graphically find her </a:t>
            </a:r>
            <a:r>
              <a:rPr lang="en-US" altLang="en-US" sz="2200" dirty="0">
                <a:solidFill>
                  <a:schemeClr val="accent1"/>
                </a:solidFill>
              </a:rPr>
              <a:t>net displacement</a:t>
            </a:r>
            <a:r>
              <a:rPr lang="en-US" altLang="en-US" sz="2200" dirty="0"/>
              <a:t>.</a:t>
            </a:r>
          </a:p>
        </p:txBody>
      </p:sp>
      <p:sp>
        <p:nvSpPr>
          <p:cNvPr id="78852" name="Rectangle 5"/>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sz="1400">
                <a:solidFill>
                  <a:srgbClr val="000000"/>
                </a:solidFill>
              </a:rPr>
              <a:t>Slide 1-37</a:t>
            </a:r>
          </a:p>
        </p:txBody>
      </p:sp>
      <p:cxnSp>
        <p:nvCxnSpPr>
          <p:cNvPr id="3" name="Straight Arrow Connector 2"/>
          <p:cNvCxnSpPr/>
          <p:nvPr/>
        </p:nvCxnSpPr>
        <p:spPr>
          <a:xfrm flipH="1" flipV="1">
            <a:off x="2662104" y="2442210"/>
            <a:ext cx="1986097" cy="197739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flipH="1">
            <a:off x="2667174" y="2455093"/>
            <a:ext cx="1" cy="2819400"/>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2662104" y="4419600"/>
            <a:ext cx="1986097" cy="8548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7" name="Arc 16"/>
          <p:cNvSpPr/>
          <p:nvPr/>
        </p:nvSpPr>
        <p:spPr>
          <a:xfrm>
            <a:off x="2286450" y="2172781"/>
            <a:ext cx="914400" cy="1066800"/>
          </a:xfrm>
          <a:prstGeom prst="arc">
            <a:avLst>
              <a:gd name="adj1" fmla="val 2746962"/>
              <a:gd name="adj2" fmla="val 575072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8" name="TextBox 17"/>
              <p:cNvSpPr txBox="1"/>
              <p:nvPr/>
            </p:nvSpPr>
            <p:spPr>
              <a:xfrm>
                <a:off x="2819400" y="3215765"/>
                <a:ext cx="381450"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45</m:t>
                          </m:r>
                        </m:e>
                        <m:sup>
                          <m:r>
                            <a:rPr lang="en-US" i="1">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2819400" y="3215765"/>
                <a:ext cx="381450" cy="283219"/>
              </a:xfrm>
              <a:prstGeom prst="rect">
                <a:avLst/>
              </a:prstGeom>
              <a:blipFill rotWithShape="0">
                <a:blip r:embed="rId4"/>
                <a:stretch>
                  <a:fillRect l="-14516" t="-6522" r="-6452" b="-8696"/>
                </a:stretch>
              </a:blipFill>
            </p:spPr>
            <p:txBody>
              <a:bodyPr/>
              <a:lstStyle/>
              <a:p>
                <a:r>
                  <a:rPr lang="en-US">
                    <a:noFill/>
                  </a:rPr>
                  <a:t> </a:t>
                </a:r>
              </a:p>
            </p:txBody>
          </p:sp>
        </mc:Fallback>
      </mc:AlternateContent>
      <p:sp>
        <p:nvSpPr>
          <p:cNvPr id="20" name="TextBox 19"/>
          <p:cNvSpPr txBox="1"/>
          <p:nvPr/>
        </p:nvSpPr>
        <p:spPr>
          <a:xfrm>
            <a:off x="3505200" y="2876907"/>
            <a:ext cx="591829" cy="369332"/>
          </a:xfrm>
          <a:prstGeom prst="rect">
            <a:avLst/>
          </a:prstGeom>
          <a:noFill/>
        </p:spPr>
        <p:txBody>
          <a:bodyPr wrap="none" rtlCol="0">
            <a:spAutoFit/>
          </a:bodyPr>
          <a:lstStyle/>
          <a:p>
            <a:r>
              <a:rPr lang="en-US" altLang="en-US" dirty="0">
                <a:solidFill>
                  <a:srgbClr val="FF0000"/>
                </a:solidFill>
              </a:rPr>
              <a:t>1 mi</a:t>
            </a:r>
            <a:endParaRPr lang="en-US" dirty="0"/>
          </a:p>
        </p:txBody>
      </p:sp>
      <p:sp>
        <p:nvSpPr>
          <p:cNvPr id="24" name="TextBox 23"/>
          <p:cNvSpPr txBox="1"/>
          <p:nvPr/>
        </p:nvSpPr>
        <p:spPr>
          <a:xfrm>
            <a:off x="2076512" y="3510796"/>
            <a:ext cx="591829" cy="369332"/>
          </a:xfrm>
          <a:prstGeom prst="rect">
            <a:avLst/>
          </a:prstGeom>
          <a:noFill/>
        </p:spPr>
        <p:txBody>
          <a:bodyPr wrap="none" rtlCol="0">
            <a:spAutoFit/>
          </a:bodyPr>
          <a:lstStyle/>
          <a:p>
            <a:r>
              <a:rPr lang="en-US" altLang="en-US" dirty="0">
                <a:solidFill>
                  <a:srgbClr val="00B050"/>
                </a:solidFill>
              </a:rPr>
              <a:t>1 mi</a:t>
            </a:r>
            <a:endParaRPr lang="en-US" dirty="0">
              <a:solidFill>
                <a:srgbClr val="00B050"/>
              </a:solidFill>
            </a:endParaRPr>
          </a:p>
        </p:txBody>
      </p:sp>
      <p:sp>
        <p:nvSpPr>
          <p:cNvPr id="25" name="TextBox 24"/>
          <p:cNvSpPr txBox="1"/>
          <p:nvPr/>
        </p:nvSpPr>
        <p:spPr>
          <a:xfrm>
            <a:off x="3698153" y="2068524"/>
            <a:ext cx="1007199" cy="369332"/>
          </a:xfrm>
          <a:prstGeom prst="rect">
            <a:avLst/>
          </a:prstGeom>
          <a:noFill/>
        </p:spPr>
        <p:txBody>
          <a:bodyPr wrap="none" rtlCol="0">
            <a:spAutoFit/>
          </a:bodyPr>
          <a:lstStyle/>
          <a:p>
            <a:r>
              <a:rPr lang="en-US" dirty="0" smtClean="0"/>
              <a:t>A square</a:t>
            </a:r>
            <a:endParaRPr lang="en-US" dirty="0"/>
          </a:p>
        </p:txBody>
      </p:sp>
      <p:sp>
        <p:nvSpPr>
          <p:cNvPr id="26" name="Right Brace 25"/>
          <p:cNvSpPr/>
          <p:nvPr/>
        </p:nvSpPr>
        <p:spPr>
          <a:xfrm>
            <a:off x="4896127" y="2455093"/>
            <a:ext cx="457200" cy="19645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Rectangle 26"/>
              <p:cNvSpPr/>
              <p:nvPr/>
            </p:nvSpPr>
            <p:spPr>
              <a:xfrm>
                <a:off x="5377276" y="3100266"/>
                <a:ext cx="812338" cy="6741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num>
                        <m:den>
                          <m:r>
                            <a:rPr lang="en-US" i="1">
                              <a:latin typeface="Cambria Math" panose="02040503050406030204" pitchFamily="18" charset="0"/>
                            </a:rPr>
                            <m:t>2</m:t>
                          </m:r>
                        </m:den>
                      </m:f>
                      <m:r>
                        <m:rPr>
                          <m:nor/>
                        </m:rPr>
                        <a:rPr lang="en-US">
                          <a:latin typeface="Cambria Math" panose="02040503050406030204" pitchFamily="18" charset="0"/>
                        </a:rPr>
                        <m:t>mi</m:t>
                      </m:r>
                    </m:oMath>
                  </m:oMathPara>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5377276" y="3100266"/>
                <a:ext cx="812338" cy="674159"/>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2279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0" grpId="0"/>
      <p:bldP spid="24" grpId="0"/>
      <p:bldP spid="26" grpId="0" animBg="1"/>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p:cNvSpPr>
          <p:nvPr/>
        </p:nvSpPr>
        <p:spPr bwMode="auto">
          <a:xfrm>
            <a:off x="558800" y="138113"/>
            <a:ext cx="84359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Problem:  Adding Displacement Vectors</a:t>
            </a:r>
          </a:p>
        </p:txBody>
      </p:sp>
      <p:sp>
        <p:nvSpPr>
          <p:cNvPr id="78851" name="Rectangle 3"/>
          <p:cNvSpPr>
            <a:spLocks/>
          </p:cNvSpPr>
          <p:nvPr/>
        </p:nvSpPr>
        <p:spPr bwMode="auto">
          <a:xfrm>
            <a:off x="558800" y="733425"/>
            <a:ext cx="76009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a:t>Jenny runs </a:t>
            </a:r>
            <a:r>
              <a:rPr lang="en-US" altLang="en-US" sz="2200" dirty="0">
                <a:solidFill>
                  <a:srgbClr val="FF0000"/>
                </a:solidFill>
              </a:rPr>
              <a:t>1 mi </a:t>
            </a:r>
            <a:r>
              <a:rPr lang="en-US" altLang="en-US" sz="2200" dirty="0"/>
              <a:t>to the northeast, then </a:t>
            </a:r>
            <a:r>
              <a:rPr lang="en-US" altLang="en-US" sz="2200" dirty="0">
                <a:solidFill>
                  <a:srgbClr val="00B050"/>
                </a:solidFill>
              </a:rPr>
              <a:t>1 mi </a:t>
            </a:r>
            <a:r>
              <a:rPr lang="en-US" altLang="en-US" sz="2200" dirty="0"/>
              <a:t>south. </a:t>
            </a:r>
            <a:r>
              <a:rPr lang="en-US" altLang="en-US" sz="2200" i="1" dirty="0"/>
              <a:t>Graphically</a:t>
            </a:r>
            <a:r>
              <a:rPr lang="en-US" altLang="en-US" sz="2200" dirty="0"/>
              <a:t> find her </a:t>
            </a:r>
            <a:r>
              <a:rPr lang="en-US" altLang="en-US" sz="2200" dirty="0">
                <a:solidFill>
                  <a:schemeClr val="accent1"/>
                </a:solidFill>
              </a:rPr>
              <a:t>net displacement</a:t>
            </a:r>
            <a:r>
              <a:rPr lang="en-US" altLang="en-US" sz="2200" dirty="0"/>
              <a:t>.</a:t>
            </a:r>
          </a:p>
        </p:txBody>
      </p:sp>
      <p:sp>
        <p:nvSpPr>
          <p:cNvPr id="78852" name="Rectangle 5"/>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sz="1400">
                <a:solidFill>
                  <a:srgbClr val="000000"/>
                </a:solidFill>
              </a:rPr>
              <a:t>Slide 1-37</a:t>
            </a:r>
          </a:p>
        </p:txBody>
      </p:sp>
      <p:sp>
        <p:nvSpPr>
          <p:cNvPr id="22" name="Rectangle 21"/>
          <p:cNvSpPr/>
          <p:nvPr/>
        </p:nvSpPr>
        <p:spPr>
          <a:xfrm rot="1298063">
            <a:off x="2967990" y="3716868"/>
            <a:ext cx="1986098" cy="198609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591052" y="4355918"/>
            <a:ext cx="114300" cy="1447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H="1" flipV="1">
            <a:off x="2662104" y="2442210"/>
            <a:ext cx="1986097" cy="197739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H="1">
            <a:off x="2681662" y="2433501"/>
            <a:ext cx="1" cy="2819400"/>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V="1">
            <a:off x="2681662" y="4419601"/>
            <a:ext cx="1966539" cy="8181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8" name="Arc 27"/>
          <p:cNvSpPr/>
          <p:nvPr/>
        </p:nvSpPr>
        <p:spPr>
          <a:xfrm>
            <a:off x="2286450" y="2172781"/>
            <a:ext cx="914400" cy="1066800"/>
          </a:xfrm>
          <a:prstGeom prst="arc">
            <a:avLst>
              <a:gd name="adj1" fmla="val 2746962"/>
              <a:gd name="adj2" fmla="val 575072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9" name="TextBox 28"/>
              <p:cNvSpPr txBox="1"/>
              <p:nvPr/>
            </p:nvSpPr>
            <p:spPr>
              <a:xfrm>
                <a:off x="2819400" y="3215765"/>
                <a:ext cx="381450"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45</m:t>
                          </m:r>
                        </m:e>
                        <m:sup>
                          <m:r>
                            <a:rPr lang="en-US" i="1">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2819400" y="3215765"/>
                <a:ext cx="381450" cy="283219"/>
              </a:xfrm>
              <a:prstGeom prst="rect">
                <a:avLst/>
              </a:prstGeom>
              <a:blipFill rotWithShape="0">
                <a:blip r:embed="rId4"/>
                <a:stretch>
                  <a:fillRect l="-14516" t="-6522" r="-6452" b="-8696"/>
                </a:stretch>
              </a:blipFill>
            </p:spPr>
            <p:txBody>
              <a:bodyPr/>
              <a:lstStyle/>
              <a:p>
                <a:r>
                  <a:rPr lang="en-US">
                    <a:noFill/>
                  </a:rPr>
                  <a:t> </a:t>
                </a:r>
              </a:p>
            </p:txBody>
          </p:sp>
        </mc:Fallback>
      </mc:AlternateContent>
      <p:sp>
        <p:nvSpPr>
          <p:cNvPr id="30" name="TextBox 29"/>
          <p:cNvSpPr txBox="1"/>
          <p:nvPr/>
        </p:nvSpPr>
        <p:spPr>
          <a:xfrm>
            <a:off x="3505200" y="2876907"/>
            <a:ext cx="591829" cy="369332"/>
          </a:xfrm>
          <a:prstGeom prst="rect">
            <a:avLst/>
          </a:prstGeom>
          <a:noFill/>
        </p:spPr>
        <p:txBody>
          <a:bodyPr wrap="none" rtlCol="0">
            <a:spAutoFit/>
          </a:bodyPr>
          <a:lstStyle/>
          <a:p>
            <a:r>
              <a:rPr lang="en-US" altLang="en-US" dirty="0">
                <a:solidFill>
                  <a:srgbClr val="FF0000"/>
                </a:solidFill>
              </a:rPr>
              <a:t>1 mi</a:t>
            </a:r>
            <a:endParaRPr lang="en-US" dirty="0"/>
          </a:p>
        </p:txBody>
      </p:sp>
      <p:sp>
        <p:nvSpPr>
          <p:cNvPr id="31" name="TextBox 30"/>
          <p:cNvSpPr txBox="1"/>
          <p:nvPr/>
        </p:nvSpPr>
        <p:spPr>
          <a:xfrm>
            <a:off x="2076512" y="3510796"/>
            <a:ext cx="591829" cy="369332"/>
          </a:xfrm>
          <a:prstGeom prst="rect">
            <a:avLst/>
          </a:prstGeom>
          <a:noFill/>
        </p:spPr>
        <p:txBody>
          <a:bodyPr wrap="none" rtlCol="0">
            <a:spAutoFit/>
          </a:bodyPr>
          <a:lstStyle/>
          <a:p>
            <a:r>
              <a:rPr lang="en-US" altLang="en-US" dirty="0">
                <a:solidFill>
                  <a:srgbClr val="00B050"/>
                </a:solidFill>
              </a:rPr>
              <a:t>1 mi</a:t>
            </a:r>
            <a:endParaRPr lang="en-US" dirty="0">
              <a:solidFill>
                <a:srgbClr val="00B050"/>
              </a:solidFill>
            </a:endParaRPr>
          </a:p>
        </p:txBody>
      </p:sp>
      <p:cxnSp>
        <p:nvCxnSpPr>
          <p:cNvPr id="9" name="Straight Connector 8"/>
          <p:cNvCxnSpPr/>
          <p:nvPr/>
        </p:nvCxnSpPr>
        <p:spPr>
          <a:xfrm>
            <a:off x="3393917" y="3420703"/>
            <a:ext cx="1139984" cy="257842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18834" y="4525251"/>
            <a:ext cx="630301" cy="369332"/>
          </a:xfrm>
          <a:prstGeom prst="rect">
            <a:avLst/>
          </a:prstGeom>
          <a:noFill/>
        </p:spPr>
        <p:txBody>
          <a:bodyPr wrap="none" rtlCol="0">
            <a:spAutoFit/>
          </a:bodyPr>
          <a:lstStyle/>
          <a:p>
            <a:r>
              <a:rPr lang="en-US" dirty="0" smtClean="0"/>
              <a:t>½ mi</a:t>
            </a:r>
            <a:endParaRPr lang="en-US" dirty="0"/>
          </a:p>
        </p:txBody>
      </p:sp>
      <mc:AlternateContent xmlns:mc="http://schemas.openxmlformats.org/markup-compatibility/2006" xmlns:a14="http://schemas.microsoft.com/office/drawing/2010/main">
        <mc:Choice Requires="a14">
          <p:sp>
            <p:nvSpPr>
              <p:cNvPr id="43" name="TextBox 42"/>
              <p:cNvSpPr txBox="1"/>
              <p:nvPr/>
            </p:nvSpPr>
            <p:spPr>
              <a:xfrm>
                <a:off x="4069161" y="4624538"/>
                <a:ext cx="787395" cy="369332"/>
              </a:xfrm>
              <a:prstGeom prst="rect">
                <a:avLst/>
              </a:prstGeom>
              <a:noFill/>
            </p:spPr>
            <p:txBody>
              <a:bodyPr wrap="none"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¼ mi</a:t>
                </a:r>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4069161" y="4624538"/>
                <a:ext cx="787395" cy="369332"/>
              </a:xfrm>
              <a:prstGeom prst="rect">
                <a:avLst/>
              </a:prstGeom>
              <a:blipFill rotWithShape="0">
                <a:blip r:embed="rId5"/>
                <a:stretch>
                  <a:fillRect t="-10000" r="-6202" b="-26667"/>
                </a:stretch>
              </a:blipFill>
            </p:spPr>
            <p:txBody>
              <a:bodyPr/>
              <a:lstStyle/>
              <a:p>
                <a:r>
                  <a:rPr lang="en-US">
                    <a:noFill/>
                  </a:rPr>
                  <a:t> </a:t>
                </a:r>
              </a:p>
            </p:txBody>
          </p:sp>
        </mc:Fallback>
      </mc:AlternateContent>
      <p:sp>
        <p:nvSpPr>
          <p:cNvPr id="16" name="TextBox 15"/>
          <p:cNvSpPr txBox="1"/>
          <p:nvPr/>
        </p:nvSpPr>
        <p:spPr>
          <a:xfrm>
            <a:off x="4798660" y="1546461"/>
            <a:ext cx="3803029" cy="1384995"/>
          </a:xfrm>
          <a:prstGeom prst="rect">
            <a:avLst/>
          </a:prstGeom>
          <a:noFill/>
        </p:spPr>
        <p:txBody>
          <a:bodyPr wrap="none" rtlCol="0">
            <a:spAutoFit/>
          </a:bodyPr>
          <a:lstStyle/>
          <a:p>
            <a:r>
              <a:rPr lang="en-US" sz="2800" dirty="0" smtClean="0"/>
              <a:t>About ¾ of a mile!</a:t>
            </a:r>
          </a:p>
          <a:p>
            <a:endParaRPr lang="en-US" sz="2800" dirty="0"/>
          </a:p>
          <a:p>
            <a:r>
              <a:rPr lang="en-US" sz="2800" dirty="0" smtClean="0"/>
              <a:t>Now compare with math</a:t>
            </a:r>
            <a:endParaRPr lang="en-US" sz="2800" dirty="0"/>
          </a:p>
        </p:txBody>
      </p:sp>
      <p:cxnSp>
        <p:nvCxnSpPr>
          <p:cNvPr id="18" name="Straight Connector 17"/>
          <p:cNvCxnSpPr/>
          <p:nvPr/>
        </p:nvCxnSpPr>
        <p:spPr>
          <a:xfrm flipH="1">
            <a:off x="610130" y="3452910"/>
            <a:ext cx="6243935" cy="266751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8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3"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p:cNvSpPr>
          <p:nvPr/>
        </p:nvSpPr>
        <p:spPr bwMode="auto">
          <a:xfrm>
            <a:off x="558800" y="138113"/>
            <a:ext cx="843597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Problem:  Adding Displacement Vectors</a:t>
            </a:r>
          </a:p>
        </p:txBody>
      </p:sp>
      <p:sp>
        <p:nvSpPr>
          <p:cNvPr id="78851" name="Rectangle 3"/>
          <p:cNvSpPr>
            <a:spLocks/>
          </p:cNvSpPr>
          <p:nvPr/>
        </p:nvSpPr>
        <p:spPr bwMode="auto">
          <a:xfrm>
            <a:off x="558800" y="733425"/>
            <a:ext cx="76009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dirty="0"/>
              <a:t>Jenny runs </a:t>
            </a:r>
            <a:r>
              <a:rPr lang="en-US" altLang="en-US" sz="2200" dirty="0">
                <a:solidFill>
                  <a:srgbClr val="FF0000"/>
                </a:solidFill>
              </a:rPr>
              <a:t>1 mi </a:t>
            </a:r>
            <a:r>
              <a:rPr lang="en-US" altLang="en-US" sz="2200" dirty="0"/>
              <a:t>to the northeast, then </a:t>
            </a:r>
            <a:r>
              <a:rPr lang="en-US" altLang="en-US" sz="2200" dirty="0">
                <a:solidFill>
                  <a:srgbClr val="00B050"/>
                </a:solidFill>
              </a:rPr>
              <a:t>1 mi </a:t>
            </a:r>
            <a:r>
              <a:rPr lang="en-US" altLang="en-US" sz="2200" dirty="0"/>
              <a:t>south. </a:t>
            </a:r>
            <a:r>
              <a:rPr lang="en-US" altLang="en-US" sz="2200" i="1" dirty="0"/>
              <a:t>Graphically</a:t>
            </a:r>
            <a:r>
              <a:rPr lang="en-US" altLang="en-US" sz="2200" dirty="0"/>
              <a:t> find her </a:t>
            </a:r>
            <a:r>
              <a:rPr lang="en-US" altLang="en-US" sz="2200" dirty="0">
                <a:solidFill>
                  <a:schemeClr val="accent1"/>
                </a:solidFill>
              </a:rPr>
              <a:t>net displacement</a:t>
            </a:r>
            <a:r>
              <a:rPr lang="en-US" altLang="en-US" sz="2200" dirty="0"/>
              <a:t>.</a:t>
            </a:r>
          </a:p>
        </p:txBody>
      </p:sp>
      <p:sp>
        <p:nvSpPr>
          <p:cNvPr id="78852" name="Rectangle 5"/>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sz="1400">
                <a:solidFill>
                  <a:srgbClr val="000000"/>
                </a:solidFill>
              </a:rPr>
              <a:t>Slide 1-37</a:t>
            </a:r>
          </a:p>
        </p:txBody>
      </p:sp>
      <p:sp>
        <p:nvSpPr>
          <p:cNvPr id="16" name="TextBox 15"/>
          <p:cNvSpPr txBox="1"/>
          <p:nvPr/>
        </p:nvSpPr>
        <p:spPr>
          <a:xfrm>
            <a:off x="4648200" y="1672568"/>
            <a:ext cx="3803029" cy="954107"/>
          </a:xfrm>
          <a:prstGeom prst="rect">
            <a:avLst/>
          </a:prstGeom>
          <a:noFill/>
        </p:spPr>
        <p:txBody>
          <a:bodyPr wrap="none" rtlCol="0">
            <a:spAutoFit/>
          </a:bodyPr>
          <a:lstStyle/>
          <a:p>
            <a:r>
              <a:rPr lang="en-US" sz="2800" dirty="0" smtClean="0"/>
              <a:t>About ¾ of a mile!</a:t>
            </a:r>
            <a:endParaRPr lang="en-US" sz="2800" dirty="0"/>
          </a:p>
          <a:p>
            <a:r>
              <a:rPr lang="en-US" sz="2800" dirty="0" smtClean="0"/>
              <a:t>Now compare with math</a:t>
            </a:r>
            <a:endParaRPr lang="en-US" sz="2800" dirty="0"/>
          </a:p>
        </p:txBody>
      </p:sp>
      <p:sp>
        <p:nvSpPr>
          <p:cNvPr id="18" name="Rectangle 17"/>
          <p:cNvSpPr/>
          <p:nvPr/>
        </p:nvSpPr>
        <p:spPr>
          <a:xfrm>
            <a:off x="1557588" y="2514600"/>
            <a:ext cx="1986098" cy="198609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486536" y="4437016"/>
            <a:ext cx="114300" cy="1447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flipV="1">
            <a:off x="1557588" y="2523308"/>
            <a:ext cx="1986097" cy="197739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a:off x="1562658" y="2536191"/>
            <a:ext cx="1" cy="2819400"/>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V="1">
            <a:off x="1557588" y="4500698"/>
            <a:ext cx="1986097" cy="85489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2" name="Arc 31"/>
          <p:cNvSpPr/>
          <p:nvPr/>
        </p:nvSpPr>
        <p:spPr>
          <a:xfrm>
            <a:off x="1193488" y="2235612"/>
            <a:ext cx="914400" cy="1066800"/>
          </a:xfrm>
          <a:prstGeom prst="arc">
            <a:avLst>
              <a:gd name="adj1" fmla="val 2746962"/>
              <a:gd name="adj2" fmla="val 575072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3" name="TextBox 32"/>
              <p:cNvSpPr txBox="1"/>
              <p:nvPr/>
            </p:nvSpPr>
            <p:spPr>
              <a:xfrm>
                <a:off x="1714884" y="3296863"/>
                <a:ext cx="381450"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45</m:t>
                          </m:r>
                        </m:e>
                        <m:sup>
                          <m:r>
                            <a:rPr lang="en-US" i="1">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714884" y="3296863"/>
                <a:ext cx="381450" cy="283219"/>
              </a:xfrm>
              <a:prstGeom prst="rect">
                <a:avLst/>
              </a:prstGeom>
              <a:blipFill rotWithShape="0">
                <a:blip r:embed="rId4"/>
                <a:stretch>
                  <a:fillRect l="-14286" t="-4348" r="-6349" b="-8696"/>
                </a:stretch>
              </a:blipFill>
            </p:spPr>
            <p:txBody>
              <a:bodyPr/>
              <a:lstStyle/>
              <a:p>
                <a:r>
                  <a:rPr lang="en-US">
                    <a:noFill/>
                  </a:rPr>
                  <a:t> </a:t>
                </a:r>
              </a:p>
            </p:txBody>
          </p:sp>
        </mc:Fallback>
      </mc:AlternateContent>
      <p:sp>
        <p:nvSpPr>
          <p:cNvPr id="34" name="TextBox 33"/>
          <p:cNvSpPr txBox="1"/>
          <p:nvPr/>
        </p:nvSpPr>
        <p:spPr>
          <a:xfrm>
            <a:off x="2400684" y="2958005"/>
            <a:ext cx="591829" cy="369332"/>
          </a:xfrm>
          <a:prstGeom prst="rect">
            <a:avLst/>
          </a:prstGeom>
          <a:noFill/>
        </p:spPr>
        <p:txBody>
          <a:bodyPr wrap="none" rtlCol="0">
            <a:spAutoFit/>
          </a:bodyPr>
          <a:lstStyle/>
          <a:p>
            <a:r>
              <a:rPr lang="en-US" altLang="en-US" dirty="0">
                <a:solidFill>
                  <a:srgbClr val="FF0000"/>
                </a:solidFill>
              </a:rPr>
              <a:t>1 mi</a:t>
            </a:r>
            <a:endParaRPr lang="en-US" dirty="0"/>
          </a:p>
        </p:txBody>
      </p:sp>
      <p:sp>
        <p:nvSpPr>
          <p:cNvPr id="35" name="TextBox 34"/>
          <p:cNvSpPr txBox="1"/>
          <p:nvPr/>
        </p:nvSpPr>
        <p:spPr>
          <a:xfrm>
            <a:off x="971996" y="3591894"/>
            <a:ext cx="591829" cy="369332"/>
          </a:xfrm>
          <a:prstGeom prst="rect">
            <a:avLst/>
          </a:prstGeom>
          <a:noFill/>
        </p:spPr>
        <p:txBody>
          <a:bodyPr wrap="none" rtlCol="0">
            <a:spAutoFit/>
          </a:bodyPr>
          <a:lstStyle/>
          <a:p>
            <a:r>
              <a:rPr lang="en-US" altLang="en-US" dirty="0">
                <a:solidFill>
                  <a:srgbClr val="00B050"/>
                </a:solidFill>
              </a:rPr>
              <a:t>1 mi</a:t>
            </a:r>
            <a:endParaRPr lang="en-US" dirty="0">
              <a:solidFill>
                <a:srgbClr val="00B050"/>
              </a:solidFill>
            </a:endParaRPr>
          </a:p>
        </p:txBody>
      </p:sp>
      <p:sp>
        <p:nvSpPr>
          <p:cNvPr id="36" name="TextBox 35"/>
          <p:cNvSpPr txBox="1"/>
          <p:nvPr/>
        </p:nvSpPr>
        <p:spPr>
          <a:xfrm>
            <a:off x="2593637" y="2149622"/>
            <a:ext cx="1007199" cy="369332"/>
          </a:xfrm>
          <a:prstGeom prst="rect">
            <a:avLst/>
          </a:prstGeom>
          <a:noFill/>
        </p:spPr>
        <p:txBody>
          <a:bodyPr wrap="none" rtlCol="0">
            <a:spAutoFit/>
          </a:bodyPr>
          <a:lstStyle/>
          <a:p>
            <a:r>
              <a:rPr lang="en-US" dirty="0" smtClean="0"/>
              <a:t>A square</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419600" y="2900972"/>
                <a:ext cx="3261855" cy="655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m:t>
                          </m:r>
                          <m:f>
                            <m:fPr>
                              <m:ctrlPr>
                                <a:rPr lang="en-US" i="1" smtClean="0">
                                  <a:solidFill>
                                    <a:srgbClr val="FF0000"/>
                                  </a:solidFill>
                                  <a:latin typeface="Cambria Math" panose="02040503050406030204" pitchFamily="18" charset="0"/>
                                </a:rPr>
                              </m:ctrlPr>
                            </m:fPr>
                            <m:num>
                              <m:rad>
                                <m:radPr>
                                  <m:degHide m:val="on"/>
                                  <m:ctrlPr>
                                    <a:rPr lang="en-US" i="1" smtClean="0">
                                      <a:solidFill>
                                        <a:srgbClr val="FF0000"/>
                                      </a:solidFill>
                                      <a:latin typeface="Cambria Math" panose="02040503050406030204" pitchFamily="18" charset="0"/>
                                    </a:rPr>
                                  </m:ctrlPr>
                                </m:radPr>
                                <m:deg/>
                                <m:e>
                                  <m:r>
                                    <a:rPr lang="en-US" b="0" i="1" smtClean="0">
                                      <a:solidFill>
                                        <a:srgbClr val="FF0000"/>
                                      </a:solidFill>
                                      <a:latin typeface="Cambria Math" panose="02040503050406030204" pitchFamily="18" charset="0"/>
                                    </a:rPr>
                                    <m:t>2</m:t>
                                  </m:r>
                                </m:e>
                              </m:rad>
                            </m:num>
                            <m:den>
                              <m:r>
                                <a:rPr lang="en-US" b="0" i="1" smtClean="0">
                                  <a:solidFill>
                                    <a:srgbClr val="FF0000"/>
                                  </a:solidFill>
                                  <a:latin typeface="Cambria Math" panose="02040503050406030204" pitchFamily="18" charset="0"/>
                                </a:rPr>
                                <m:t>2</m:t>
                              </m:r>
                            </m:den>
                          </m:f>
                          <m:r>
                            <m:rPr>
                              <m:nor/>
                            </m:rPr>
                            <a:rPr lang="en-US" b="0" i="0" smtClean="0">
                              <a:solidFill>
                                <a:srgbClr val="FF0000"/>
                              </a:solidFill>
                              <a:latin typeface="Cambria Math" panose="02040503050406030204" pitchFamily="18" charset="0"/>
                            </a:rPr>
                            <m:t>mi</m:t>
                          </m:r>
                          <m:r>
                            <a:rPr lang="en-US" b="0" i="1" smtClean="0">
                              <a:solidFill>
                                <a:srgbClr val="FF0000"/>
                              </a:solidFill>
                              <a:latin typeface="Cambria Math" panose="02040503050406030204" pitchFamily="18" charset="0"/>
                            </a:rPr>
                            <m:t>, </m:t>
                          </m:r>
                          <m:f>
                            <m:fPr>
                              <m:ctrlPr>
                                <a:rPr lang="en-US" i="1">
                                  <a:solidFill>
                                    <a:srgbClr val="FF0000"/>
                                  </a:solidFill>
                                  <a:latin typeface="Cambria Math" panose="02040503050406030204" pitchFamily="18" charset="0"/>
                                </a:rPr>
                              </m:ctrlPr>
                            </m:fPr>
                            <m:num>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2</m:t>
                                  </m:r>
                                </m:e>
                              </m:rad>
                            </m:num>
                            <m:den>
                              <m:r>
                                <a:rPr lang="en-US" i="1">
                                  <a:solidFill>
                                    <a:srgbClr val="FF0000"/>
                                  </a:solidFill>
                                  <a:latin typeface="Cambria Math" panose="02040503050406030204" pitchFamily="18" charset="0"/>
                                </a:rPr>
                                <m:t>2</m:t>
                              </m:r>
                            </m:den>
                          </m:f>
                          <m:r>
                            <m:rPr>
                              <m:nor/>
                            </m:rPr>
                            <a:rPr lang="en-US">
                              <a:solidFill>
                                <a:srgbClr val="FF0000"/>
                              </a:solidFill>
                              <a:latin typeface="Cambria Math" panose="02040503050406030204" pitchFamily="18" charset="0"/>
                            </a:rPr>
                            <m:t>mi</m:t>
                          </m:r>
                        </m:e>
                      </m:d>
                      <m:r>
                        <a:rPr lang="en-US" b="0" i="1" smtClean="0">
                          <a:solidFill>
                            <a:schemeClr val="tx1"/>
                          </a:solidFill>
                          <a:latin typeface="Cambria Math" panose="02040503050406030204" pitchFamily="18" charset="0"/>
                        </a:rPr>
                        <m:t>+</m:t>
                      </m:r>
                      <m:d>
                        <m:dPr>
                          <m:ctrlPr>
                            <a:rPr lang="en-US" i="1">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0</m:t>
                          </m:r>
                          <m:r>
                            <m:rPr>
                              <m:nor/>
                            </m:rPr>
                            <a:rPr lang="en-US">
                              <a:solidFill>
                                <a:srgbClr val="00B050"/>
                              </a:solidFill>
                              <a:latin typeface="Cambria Math" panose="02040503050406030204" pitchFamily="18" charset="0"/>
                            </a:rPr>
                            <m:t>mi</m:t>
                          </m:r>
                          <m:r>
                            <a:rPr lang="en-US" i="1">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1</m:t>
                          </m:r>
                          <m:r>
                            <m:rPr>
                              <m:nor/>
                            </m:rPr>
                            <a:rPr lang="en-US">
                              <a:solidFill>
                                <a:srgbClr val="00B050"/>
                              </a:solidFill>
                              <a:latin typeface="Cambria Math" panose="02040503050406030204" pitchFamily="18" charset="0"/>
                            </a:rPr>
                            <m:t>mi</m:t>
                          </m:r>
                        </m:e>
                      </m: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419600" y="2900972"/>
                <a:ext cx="3261855" cy="65582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357098" y="3721114"/>
                <a:ext cx="3518847" cy="7159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m:t>
                          </m:r>
                          <m:f>
                            <m:fPr>
                              <m:ctrlPr>
                                <a:rPr lang="en-US" i="1">
                                  <a:solidFill>
                                    <a:srgbClr val="FF0000"/>
                                  </a:solidFill>
                                  <a:latin typeface="Cambria Math" panose="02040503050406030204" pitchFamily="18" charset="0"/>
                                </a:rPr>
                              </m:ctrlPr>
                            </m:fPr>
                            <m:num>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2</m:t>
                                  </m:r>
                                </m:e>
                              </m:rad>
                            </m:num>
                            <m:den>
                              <m:r>
                                <a:rPr lang="en-US" i="1">
                                  <a:solidFill>
                                    <a:srgbClr val="FF0000"/>
                                  </a:solidFill>
                                  <a:latin typeface="Cambria Math" panose="02040503050406030204" pitchFamily="18" charset="0"/>
                                </a:rPr>
                                <m:t>2</m:t>
                              </m:r>
                            </m:den>
                          </m:f>
                          <m:r>
                            <m:rPr>
                              <m:nor/>
                            </m:rPr>
                            <a:rPr lang="en-US">
                              <a:solidFill>
                                <a:srgbClr val="FF0000"/>
                              </a:solidFill>
                              <a:latin typeface="Cambria Math" panose="02040503050406030204" pitchFamily="18" charset="0"/>
                            </a:rPr>
                            <m:t>mi</m:t>
                          </m:r>
                          <m:r>
                            <a:rPr lang="en-US" b="0" i="1" smtClean="0">
                              <a:solidFill>
                                <a:schemeClr val="tx1"/>
                              </a:solidFill>
                              <a:latin typeface="Cambria Math" panose="02040503050406030204" pitchFamily="18" charset="0"/>
                            </a:rPr>
                            <m:t>+</m:t>
                          </m:r>
                          <m:r>
                            <a:rPr lang="en-US" i="1">
                              <a:solidFill>
                                <a:srgbClr val="00B050"/>
                              </a:solidFill>
                              <a:latin typeface="Cambria Math" panose="02040503050406030204" pitchFamily="18" charset="0"/>
                            </a:rPr>
                            <m:t>0</m:t>
                          </m:r>
                          <m:r>
                            <m:rPr>
                              <m:nor/>
                            </m:rPr>
                            <a:rPr lang="en-US">
                              <a:solidFill>
                                <a:srgbClr val="00B050"/>
                              </a:solidFill>
                              <a:latin typeface="Cambria Math" panose="02040503050406030204" pitchFamily="18" charset="0"/>
                            </a:rPr>
                            <m:t>mi</m:t>
                          </m:r>
                          <m:r>
                            <a:rPr lang="en-US" b="0" i="1" smtClean="0">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 </m:t>
                          </m:r>
                          <m:f>
                            <m:fPr>
                              <m:ctrlPr>
                                <a:rPr lang="en-US" i="1">
                                  <a:solidFill>
                                    <a:srgbClr val="FF0000"/>
                                  </a:solidFill>
                                  <a:latin typeface="Cambria Math" panose="02040503050406030204" pitchFamily="18" charset="0"/>
                                </a:rPr>
                              </m:ctrlPr>
                            </m:fPr>
                            <m:num>
                              <m:rad>
                                <m:radPr>
                                  <m:degHide m:val="on"/>
                                  <m:ctrlPr>
                                    <a:rPr lang="en-US" i="1">
                                      <a:solidFill>
                                        <a:srgbClr val="FF0000"/>
                                      </a:solidFill>
                                      <a:latin typeface="Cambria Math" panose="02040503050406030204" pitchFamily="18" charset="0"/>
                                    </a:rPr>
                                  </m:ctrlPr>
                                </m:radPr>
                                <m:deg/>
                                <m:e>
                                  <m:r>
                                    <a:rPr lang="en-US" i="1">
                                      <a:solidFill>
                                        <a:srgbClr val="FF0000"/>
                                      </a:solidFill>
                                      <a:latin typeface="Cambria Math" panose="02040503050406030204" pitchFamily="18" charset="0"/>
                                    </a:rPr>
                                    <m:t>2</m:t>
                                  </m:r>
                                </m:e>
                              </m:rad>
                            </m:num>
                            <m:den>
                              <m:r>
                                <a:rPr lang="en-US" i="1">
                                  <a:solidFill>
                                    <a:srgbClr val="FF0000"/>
                                  </a:solidFill>
                                  <a:latin typeface="Cambria Math" panose="02040503050406030204" pitchFamily="18" charset="0"/>
                                </a:rPr>
                                <m:t>2</m:t>
                              </m:r>
                            </m:den>
                          </m:f>
                          <m:r>
                            <m:rPr>
                              <m:nor/>
                            </m:rPr>
                            <a:rPr lang="en-US">
                              <a:solidFill>
                                <a:srgbClr val="FF0000"/>
                              </a:solidFill>
                              <a:latin typeface="Cambria Math" panose="02040503050406030204" pitchFamily="18" charset="0"/>
                            </a:rPr>
                            <m:t>mi</m:t>
                          </m:r>
                          <m:r>
                            <a:rPr lang="en-US" b="0" i="1" smtClean="0">
                              <a:solidFill>
                                <a:schemeClr val="tx1"/>
                              </a:solidFill>
                              <a:latin typeface="Cambria Math" panose="02040503050406030204" pitchFamily="18" charset="0"/>
                            </a:rPr>
                            <m:t>+ </m:t>
                          </m:r>
                          <m:d>
                            <m:dPr>
                              <m:ctrlPr>
                                <a:rPr lang="en-US" b="0" i="1" smtClean="0">
                                  <a:solidFill>
                                    <a:schemeClr val="tx1"/>
                                  </a:solidFill>
                                  <a:latin typeface="Cambria Math" panose="02040503050406030204" pitchFamily="18" charset="0"/>
                                </a:rPr>
                              </m:ctrlPr>
                            </m:dPr>
                            <m:e>
                              <m:r>
                                <a:rPr lang="en-US" i="1">
                                  <a:solidFill>
                                    <a:srgbClr val="00B050"/>
                                  </a:solidFill>
                                  <a:latin typeface="Cambria Math" panose="02040503050406030204" pitchFamily="18" charset="0"/>
                                </a:rPr>
                                <m:t>−1</m:t>
                              </m:r>
                              <m:r>
                                <m:rPr>
                                  <m:nor/>
                                </m:rPr>
                                <a:rPr lang="en-US">
                                  <a:solidFill>
                                    <a:srgbClr val="00B050"/>
                                  </a:solidFill>
                                  <a:latin typeface="Cambria Math" panose="02040503050406030204" pitchFamily="18" charset="0"/>
                                </a:rPr>
                                <m:t>mi</m:t>
                              </m:r>
                            </m:e>
                          </m:d>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357098" y="3721114"/>
                <a:ext cx="3518847" cy="71590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023996" y="4699770"/>
                <a:ext cx="2053062" cy="655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m:t>
                          </m:r>
                          <m:f>
                            <m:fPr>
                              <m:ctrlPr>
                                <a:rPr lang="en-US" i="1" smtClean="0">
                                  <a:solidFill>
                                    <a:schemeClr val="tx1"/>
                                  </a:solidFill>
                                  <a:latin typeface="Cambria Math" panose="02040503050406030204" pitchFamily="18" charset="0"/>
                                </a:rPr>
                              </m:ctrlPr>
                            </m:fPr>
                            <m:num>
                              <m:rad>
                                <m:radPr>
                                  <m:degHide m:val="on"/>
                                  <m:ctrlPr>
                                    <a:rPr lang="en-US" i="1">
                                      <a:solidFill>
                                        <a:schemeClr val="tx1"/>
                                      </a:solidFill>
                                      <a:latin typeface="Cambria Math" panose="02040503050406030204" pitchFamily="18" charset="0"/>
                                    </a:rPr>
                                  </m:ctrlPr>
                                </m:radPr>
                                <m:deg/>
                                <m:e>
                                  <m:r>
                                    <a:rPr lang="en-US" i="1">
                                      <a:solidFill>
                                        <a:schemeClr val="tx1"/>
                                      </a:solidFill>
                                      <a:latin typeface="Cambria Math" panose="02040503050406030204" pitchFamily="18" charset="0"/>
                                    </a:rPr>
                                    <m:t>2</m:t>
                                  </m:r>
                                </m:e>
                              </m:rad>
                            </m:num>
                            <m:den>
                              <m:r>
                                <a:rPr lang="en-US" i="1">
                                  <a:solidFill>
                                    <a:schemeClr val="tx1"/>
                                  </a:solidFill>
                                  <a:latin typeface="Cambria Math" panose="02040503050406030204" pitchFamily="18" charset="0"/>
                                </a:rPr>
                                <m:t>2</m:t>
                              </m:r>
                            </m:den>
                          </m:f>
                          <m:r>
                            <m:rPr>
                              <m:nor/>
                            </m:rPr>
                            <a:rPr lang="en-US">
                              <a:solidFill>
                                <a:schemeClr val="tx1"/>
                              </a:solidFill>
                              <a:latin typeface="Cambria Math" panose="02040503050406030204" pitchFamily="18" charset="0"/>
                            </a:rPr>
                            <m:t>mi</m:t>
                          </m:r>
                          <m:r>
                            <a:rPr lang="en-US" b="0" i="1" smtClean="0">
                              <a:solidFill>
                                <a:schemeClr val="tx1"/>
                              </a:solidFill>
                              <a:latin typeface="Cambria Math" panose="02040503050406030204" pitchFamily="18" charset="0"/>
                            </a:rPr>
                            <m:t>,</m:t>
                          </m:r>
                          <m:r>
                            <a:rPr lang="en-US" i="1" smtClean="0">
                              <a:solidFill>
                                <a:srgbClr val="FF0000"/>
                              </a:solidFill>
                              <a:latin typeface="Cambria Math" panose="02040503050406030204" pitchFamily="18" charset="0"/>
                            </a:rPr>
                            <m:t> </m:t>
                          </m:r>
                          <m:r>
                            <a:rPr lang="en-US" b="0" i="1" smtClean="0">
                              <a:solidFill>
                                <a:schemeClr val="tx1"/>
                              </a:solidFill>
                              <a:latin typeface="Cambria Math" panose="02040503050406030204" pitchFamily="18" charset="0"/>
                            </a:rPr>
                            <m:t>−.293</m:t>
                          </m:r>
                          <m:r>
                            <m:rPr>
                              <m:nor/>
                            </m:rPr>
                            <a:rPr lang="en-US" b="0" i="0" smtClean="0">
                              <a:solidFill>
                                <a:schemeClr val="tx1"/>
                              </a:solidFill>
                              <a:latin typeface="Cambria Math" panose="02040503050406030204" pitchFamily="18" charset="0"/>
                            </a:rPr>
                            <m:t>mi</m:t>
                          </m:r>
                        </m:e>
                      </m:d>
                    </m:oMath>
                  </m:oMathPara>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5023996" y="4699770"/>
                <a:ext cx="2053062" cy="65582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44333" y="5798997"/>
                <a:ext cx="7150533" cy="563680"/>
              </a:xfrm>
              <a:prstGeom prst="rect">
                <a:avLst/>
              </a:prstGeom>
              <a:noFill/>
            </p:spPr>
            <p:txBody>
              <a:bodyPr wrap="square" lIns="0" tIns="0" rIns="0" bIns="0" rtlCol="0">
                <a:spAutoFit/>
              </a:bodyPr>
              <a:lstStyle/>
              <a:p>
                <a:r>
                  <a:rPr lang="en-US" altLang="en-US" dirty="0" smtClean="0">
                    <a:solidFill>
                      <a:schemeClr val="accent1"/>
                    </a:solidFill>
                  </a:rPr>
                  <a:t>net displacement </a:t>
                </a:r>
                <a14:m>
                  <m:oMath xmlns:m="http://schemas.openxmlformats.org/officeDocument/2006/math">
                    <m:r>
                      <a:rPr lang="en-US" b="0" i="1" smtClean="0">
                        <a:latin typeface="Cambria Math" panose="02040503050406030204" pitchFamily="18" charset="0"/>
                      </a:rPr>
                      <m:t>=75</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num>
                                      <m:den>
                                        <m:r>
                                          <a:rPr lang="en-US" b="0" i="1" smtClean="0">
                                            <a:latin typeface="Cambria Math" panose="02040503050406030204" pitchFamily="18" charset="0"/>
                                          </a:rPr>
                                          <m:t>2</m:t>
                                        </m:r>
                                      </m:den>
                                    </m:f>
                                  </m:e>
                                </m:box>
                                <m:r>
                                  <m:rPr>
                                    <m:nor/>
                                  </m:rPr>
                                  <a:rPr lang="en-US" b="0" i="0" smtClean="0">
                                    <a:latin typeface="Cambria Math" panose="02040503050406030204" pitchFamily="18" charset="0"/>
                                  </a:rPr>
                                  <m:t>mi</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box>
                                  <m:boxPr>
                                    <m:ctrlPr>
                                      <a:rPr lang="en-US" i="1">
                                        <a:latin typeface="Cambria Math" panose="02040503050406030204" pitchFamily="18" charset="0"/>
                                      </a:rPr>
                                    </m:ctrlPr>
                                  </m:boxPr>
                                  <m:e>
                                    <m:argPr>
                                      <m:argSz m:val="-1"/>
                                    </m:argPr>
                                    <m:r>
                                      <a:rPr lang="en-US" i="1">
                                        <a:latin typeface="Cambria Math" panose="02040503050406030204" pitchFamily="18" charset="0"/>
                                      </a:rPr>
                                      <m:t>−.293</m:t>
                                    </m:r>
                                    <m:r>
                                      <m:rPr>
                                        <m:nor/>
                                      </m:rPr>
                                      <a:rPr lang="en-US">
                                        <a:latin typeface="Cambria Math" panose="02040503050406030204" pitchFamily="18" charset="0"/>
                                      </a:rPr>
                                      <m:t>mi</m:t>
                                    </m:r>
                                  </m:e>
                                </m:box>
                              </m:e>
                            </m:d>
                          </m:e>
                          <m:sup>
                            <m:r>
                              <a:rPr lang="en-US" i="1">
                                <a:latin typeface="Cambria Math" panose="02040503050406030204" pitchFamily="18" charset="0"/>
                              </a:rPr>
                              <m:t>2</m:t>
                            </m:r>
                          </m:sup>
                        </m:sSup>
                      </m:e>
                    </m:rad>
                    <m:r>
                      <a:rPr lang="en-US" b="0" i="1" smtClean="0">
                        <a:latin typeface="Cambria Math" panose="02040503050406030204" pitchFamily="18" charset="0"/>
                      </a:rPr>
                      <m:t>=</m:t>
                    </m:r>
                    <m:r>
                      <m:rPr>
                        <m:nor/>
                      </m:rPr>
                      <a:rPr lang="en-US"/>
                      <m:t>0.765367</m:t>
                    </m:r>
                    <m:r>
                      <m:rPr>
                        <m:nor/>
                      </m:rPr>
                      <a:rPr lang="en-US" b="0" i="0" smtClean="0">
                        <a:latin typeface="Cambria Math" panose="02040503050406030204" pitchFamily="18" charset="0"/>
                      </a:rPr>
                      <m:t>mi</m:t>
                    </m:r>
                    <m:r>
                      <a:rPr lang="en-US" b="0" i="1" smtClean="0">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.75</m:t>
                    </m:r>
                    <m:r>
                      <m:rPr>
                        <m:nor/>
                      </m:rPr>
                      <a:rPr lang="en-US" b="0" i="0" smtClean="0">
                        <a:latin typeface="Cambria Math" panose="02040503050406030204" pitchFamily="18" charset="0"/>
                        <a:ea typeface="Cambria Math" panose="02040503050406030204" pitchFamily="18" charset="0"/>
                      </a:rPr>
                      <m:t>mi</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844333" y="5798997"/>
                <a:ext cx="7150533" cy="563680"/>
              </a:xfrm>
              <a:prstGeom prst="rect">
                <a:avLst/>
              </a:prstGeom>
              <a:blipFill rotWithShape="0">
                <a:blip r:embed="rId8"/>
                <a:stretch>
                  <a:fillRect l="-2048" b="-9677"/>
                </a:stretch>
              </a:blipFill>
            </p:spPr>
            <p:txBody>
              <a:bodyPr/>
              <a:lstStyle/>
              <a:p>
                <a:r>
                  <a:rPr lang="en-US">
                    <a:noFill/>
                  </a:rPr>
                  <a:t> </a:t>
                </a:r>
              </a:p>
            </p:txBody>
          </p:sp>
        </mc:Fallback>
      </mc:AlternateContent>
    </p:spTree>
    <p:extLst>
      <p:ext uri="{BB962C8B-B14F-4D97-AF65-F5344CB8AC3E}">
        <p14:creationId xmlns:p14="http://schemas.microsoft.com/office/powerpoint/2010/main" val="594623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P spid="6" grpId="0"/>
      <p:bldP spid="37"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p:cNvSpPr>
          <p:nvPr/>
        </p:nvSpPr>
        <p:spPr bwMode="auto">
          <a:xfrm>
            <a:off x="558800" y="138113"/>
            <a:ext cx="58864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Velocity Vectors</a:t>
            </a:r>
          </a:p>
        </p:txBody>
      </p:sp>
      <p:pic>
        <p:nvPicPr>
          <p:cNvPr id="80899" name="Picture 6" descr="01_26_Figure"/>
          <p:cNvPicPr>
            <a:picLocks noChangeAspect="1" noChangeArrowheads="1"/>
          </p:cNvPicPr>
          <p:nvPr/>
        </p:nvPicPr>
        <p:blipFill>
          <a:blip r:embed="rId3">
            <a:extLst>
              <a:ext uri="{28A0092B-C50C-407E-A947-70E740481C1C}">
                <a14:useLocalDpi xmlns:a14="http://schemas.microsoft.com/office/drawing/2010/main" val="0"/>
              </a:ext>
            </a:extLst>
          </a:blip>
          <a:srcRect l="6973" b="2576"/>
          <a:stretch>
            <a:fillRect/>
          </a:stretch>
        </p:blipFill>
        <p:spPr bwMode="auto">
          <a:xfrm>
            <a:off x="1103313" y="769938"/>
            <a:ext cx="6946900"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7"/>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sz="1400">
                <a:solidFill>
                  <a:srgbClr val="000000"/>
                </a:solidFill>
              </a:rPr>
              <a:t>Slide 1-38</a:t>
            </a:r>
          </a:p>
        </p:txBody>
      </p:sp>
    </p:spTree>
    <p:extLst>
      <p:ext uri="{BB962C8B-B14F-4D97-AF65-F5344CB8AC3E}">
        <p14:creationId xmlns:p14="http://schemas.microsoft.com/office/powerpoint/2010/main" val="264607669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a:t>
            </a:r>
            <a:endParaRPr lang="en-US" dirty="0"/>
          </a:p>
        </p:txBody>
      </p:sp>
      <p:sp>
        <p:nvSpPr>
          <p:cNvPr id="17" name="Oval 16"/>
          <p:cNvSpPr/>
          <p:nvPr/>
        </p:nvSpPr>
        <p:spPr>
          <a:xfrm>
            <a:off x="1053441"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26364"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599287"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872209"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762000" y="2667000"/>
            <a:ext cx="1424"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09600" y="4572000"/>
            <a:ext cx="784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29541" y="3941813"/>
            <a:ext cx="26776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96541" y="4419600"/>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369464" y="4433775"/>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642387" y="4433624"/>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915309" y="4433775"/>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H="1">
            <a:off x="762000" y="4245821"/>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62000" y="329487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62000" y="377034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62000" y="281940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43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752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22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9718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5814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191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00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4102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198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6294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848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239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idx="1"/>
          </p:nvPr>
        </p:nvSpPr>
        <p:spPr>
          <a:xfrm>
            <a:off x="1524000" y="1371600"/>
            <a:ext cx="6096000" cy="685799"/>
          </a:xfrm>
        </p:spPr>
        <p:txBody>
          <a:bodyPr>
            <a:normAutofit/>
          </a:bodyPr>
          <a:lstStyle/>
          <a:p>
            <a:pPr marL="0" indent="0" algn="ctr">
              <a:buNone/>
            </a:pPr>
            <a:r>
              <a:rPr lang="en-US" dirty="0" smtClean="0"/>
              <a:t>Speed and direction</a:t>
            </a:r>
            <a:endParaRPr lang="en-US" dirty="0"/>
          </a:p>
        </p:txBody>
      </p:sp>
      <p:sp>
        <p:nvSpPr>
          <p:cNvPr id="37" name="TextBox 36"/>
          <p:cNvSpPr txBox="1"/>
          <p:nvPr/>
        </p:nvSpPr>
        <p:spPr>
          <a:xfrm>
            <a:off x="7967437" y="4586225"/>
            <a:ext cx="1082669" cy="369332"/>
          </a:xfrm>
          <a:prstGeom prst="rect">
            <a:avLst/>
          </a:prstGeom>
          <a:noFill/>
        </p:spPr>
        <p:txBody>
          <a:bodyPr wrap="none" rtlCol="0">
            <a:spAutoFit/>
          </a:bodyPr>
          <a:lstStyle/>
          <a:p>
            <a:r>
              <a:rPr lang="en-US" i="1" dirty="0" smtClean="0"/>
              <a:t>x</a:t>
            </a:r>
            <a:r>
              <a:rPr lang="en-US" dirty="0" smtClean="0"/>
              <a:t>(meters)</a:t>
            </a:r>
            <a:endParaRPr lang="en-US" dirty="0"/>
          </a:p>
        </p:txBody>
      </p:sp>
      <p:sp>
        <p:nvSpPr>
          <p:cNvPr id="39" name="TextBox 38"/>
          <p:cNvSpPr txBox="1"/>
          <p:nvPr/>
        </p:nvSpPr>
        <p:spPr>
          <a:xfrm>
            <a:off x="579206" y="2301722"/>
            <a:ext cx="1092287" cy="369332"/>
          </a:xfrm>
          <a:prstGeom prst="rect">
            <a:avLst/>
          </a:prstGeom>
          <a:noFill/>
        </p:spPr>
        <p:txBody>
          <a:bodyPr wrap="none" rtlCol="0">
            <a:spAutoFit/>
          </a:bodyPr>
          <a:lstStyle/>
          <a:p>
            <a:r>
              <a:rPr lang="en-US" i="1" dirty="0" smtClean="0"/>
              <a:t>y</a:t>
            </a:r>
            <a:r>
              <a:rPr lang="en-US" dirty="0" smtClean="0"/>
              <a:t>(meters)</a:t>
            </a:r>
            <a:endParaRPr lang="en-US" dirty="0"/>
          </a:p>
        </p:txBody>
      </p:sp>
      <p:sp>
        <p:nvSpPr>
          <p:cNvPr id="41" name="TextBox 40"/>
          <p:cNvSpPr txBox="1"/>
          <p:nvPr/>
        </p:nvSpPr>
        <p:spPr>
          <a:xfrm>
            <a:off x="3458285" y="4615934"/>
            <a:ext cx="301686" cy="369332"/>
          </a:xfrm>
          <a:prstGeom prst="rect">
            <a:avLst/>
          </a:prstGeom>
          <a:noFill/>
        </p:spPr>
        <p:txBody>
          <a:bodyPr wrap="none" rtlCol="0">
            <a:spAutoFit/>
          </a:bodyPr>
          <a:lstStyle/>
          <a:p>
            <a:r>
              <a:rPr lang="en-US" dirty="0" smtClean="0"/>
              <a:t>5</a:t>
            </a:r>
            <a:endParaRPr lang="en-US" dirty="0"/>
          </a:p>
        </p:txBody>
      </p:sp>
      <p:sp>
        <p:nvSpPr>
          <p:cNvPr id="42" name="TextBox 41"/>
          <p:cNvSpPr txBox="1"/>
          <p:nvPr/>
        </p:nvSpPr>
        <p:spPr>
          <a:xfrm>
            <a:off x="6478557" y="4687231"/>
            <a:ext cx="418704" cy="369332"/>
          </a:xfrm>
          <a:prstGeom prst="rect">
            <a:avLst/>
          </a:prstGeom>
          <a:noFill/>
        </p:spPr>
        <p:txBody>
          <a:bodyPr wrap="none" rtlCol="0">
            <a:spAutoFit/>
          </a:bodyPr>
          <a:lstStyle/>
          <a:p>
            <a:r>
              <a:rPr lang="en-US" dirty="0" smtClean="0"/>
              <a:t>10</a:t>
            </a:r>
            <a:endParaRPr lang="en-US" dirty="0"/>
          </a:p>
        </p:txBody>
      </p:sp>
      <p:cxnSp>
        <p:nvCxnSpPr>
          <p:cNvPr id="4" name="Straight Arrow Connector 3"/>
          <p:cNvCxnSpPr/>
          <p:nvPr/>
        </p:nvCxnSpPr>
        <p:spPr>
          <a:xfrm flipH="1">
            <a:off x="2156029" y="3963890"/>
            <a:ext cx="1236294"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4428952" y="3964673"/>
            <a:ext cx="1236294"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6701875" y="3963890"/>
            <a:ext cx="1236294"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Content Placeholder 2"/>
              <p:cNvSpPr txBox="1">
                <a:spLocks/>
              </p:cNvSpPr>
              <p:nvPr/>
            </p:nvSpPr>
            <p:spPr>
              <a:xfrm>
                <a:off x="2774175" y="2301722"/>
                <a:ext cx="5468517"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acc>
                        <m:accPr>
                          <m:chr m:val="⃗"/>
                          <m:ctrlPr>
                            <a:rPr lang="en-US" sz="3600" i="1" smtClean="0">
                              <a:latin typeface="Cambria Math" panose="02040503050406030204" pitchFamily="18" charset="0"/>
                            </a:rPr>
                          </m:ctrlPr>
                        </m:accPr>
                        <m:e>
                          <m:r>
                            <a:rPr lang="en-US" sz="3600" b="0" i="1" smtClean="0">
                              <a:latin typeface="Cambria Math"/>
                            </a:rPr>
                            <m:t>𝑣</m:t>
                          </m:r>
                        </m:e>
                      </m:acc>
                      <m:r>
                        <a:rPr lang="en-US" sz="3600" b="0" i="1" smtClean="0">
                          <a:latin typeface="Cambria Math"/>
                        </a:rPr>
                        <m:t>=</m:t>
                      </m:r>
                      <m:d>
                        <m:dPr>
                          <m:ctrlPr>
                            <a:rPr lang="en-US" sz="3600" b="0" i="1" smtClean="0">
                              <a:latin typeface="Cambria Math" panose="02040503050406030204" pitchFamily="18" charset="0"/>
                            </a:rPr>
                          </m:ctrlPr>
                        </m:dPr>
                        <m:e>
                          <m:r>
                            <a:rPr lang="en-US" sz="3600" b="0" i="1" smtClean="0">
                              <a:latin typeface="Cambria Math"/>
                            </a:rPr>
                            <m:t>20</m:t>
                          </m:r>
                          <m:r>
                            <m:rPr>
                              <m:nor/>
                            </m:rPr>
                            <a:rPr lang="en-US" sz="3600" b="0" i="0" smtClean="0">
                              <a:latin typeface="Cambria Math"/>
                            </a:rPr>
                            <m:t>mph</m:t>
                          </m:r>
                          <m:r>
                            <m:rPr>
                              <m:nor/>
                            </m:rPr>
                            <a:rPr lang="en-US" sz="3600" b="0" i="0" smtClean="0">
                              <a:latin typeface="Cambria Math"/>
                            </a:rPr>
                            <m:t>,  </m:t>
                          </m:r>
                          <m:r>
                            <m:rPr>
                              <m:nor/>
                            </m:rPr>
                            <a:rPr lang="en-US" sz="3600" b="0" i="0" smtClean="0">
                              <a:latin typeface="Cambria Math"/>
                            </a:rPr>
                            <m:t>to</m:t>
                          </m:r>
                          <m:r>
                            <m:rPr>
                              <m:nor/>
                            </m:rPr>
                            <a:rPr lang="en-US" sz="3600" b="0" i="0" smtClean="0">
                              <a:latin typeface="Cambria Math"/>
                            </a:rPr>
                            <m:t> </m:t>
                          </m:r>
                          <m:r>
                            <m:rPr>
                              <m:nor/>
                            </m:rPr>
                            <a:rPr lang="en-US" sz="3600" b="0" i="0" smtClean="0">
                              <a:latin typeface="Cambria Math"/>
                            </a:rPr>
                            <m:t>the</m:t>
                          </m:r>
                          <m:r>
                            <m:rPr>
                              <m:nor/>
                            </m:rPr>
                            <a:rPr lang="en-US" sz="3600" b="0" i="0" smtClean="0">
                              <a:latin typeface="Cambria Math"/>
                            </a:rPr>
                            <m:t> </m:t>
                          </m:r>
                          <m:r>
                            <m:rPr>
                              <m:nor/>
                            </m:rPr>
                            <a:rPr lang="en-US" sz="3600" b="0" i="0" smtClean="0">
                              <a:latin typeface="Cambria Math"/>
                            </a:rPr>
                            <m:t>left</m:t>
                          </m:r>
                        </m:e>
                      </m:d>
                    </m:oMath>
                  </m:oMathPara>
                </a14:m>
                <a:endParaRPr lang="en-US" sz="3600" dirty="0"/>
              </a:p>
            </p:txBody>
          </p:sp>
        </mc:Choice>
        <mc:Fallback xmlns="">
          <p:sp>
            <p:nvSpPr>
              <p:cNvPr id="45" name="Content Placeholder 2"/>
              <p:cNvSpPr txBox="1">
                <a:spLocks noRot="1" noChangeAspect="1" noMove="1" noResize="1" noEditPoints="1" noAdjustHandles="1" noChangeArrowheads="1" noChangeShapeType="1" noTextEdit="1"/>
              </p:cNvSpPr>
              <p:nvPr/>
            </p:nvSpPr>
            <p:spPr>
              <a:xfrm>
                <a:off x="2774175" y="2301722"/>
                <a:ext cx="5468517" cy="685799"/>
              </a:xfrm>
              <a:prstGeom prst="rect">
                <a:avLst/>
              </a:prstGeom>
              <a:blipFill rotWithShape="1">
                <a:blip r:embed="rId2"/>
                <a:stretch>
                  <a:fillRect/>
                </a:stretch>
              </a:blipFill>
            </p:spPr>
            <p:txBody>
              <a:bodyPr/>
              <a:lstStyle/>
              <a:p>
                <a:r>
                  <a:rPr lang="en-US">
                    <a:noFill/>
                  </a:rPr>
                  <a:t> </a:t>
                </a:r>
              </a:p>
            </p:txBody>
          </p:sp>
        </mc:Fallback>
      </mc:AlternateContent>
      <p:sp>
        <p:nvSpPr>
          <p:cNvPr id="5" name="TextBox 4"/>
          <p:cNvSpPr txBox="1"/>
          <p:nvPr/>
        </p:nvSpPr>
        <p:spPr>
          <a:xfrm>
            <a:off x="6897261" y="3511034"/>
            <a:ext cx="846707"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20mph</a:t>
            </a:r>
            <a:endParaRPr lang="en-US"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4623745" y="3533960"/>
            <a:ext cx="846707"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20mph</a:t>
            </a:r>
            <a:endParaRPr lang="en-US"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2350822" y="3554174"/>
            <a:ext cx="846707"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20mph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08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p:cNvSpPr>
          <p:nvPr/>
        </p:nvSpPr>
        <p:spPr bwMode="auto">
          <a:xfrm>
            <a:off x="558800" y="141288"/>
            <a:ext cx="80914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Four Types of Motion We’ll Study</a:t>
            </a:r>
          </a:p>
        </p:txBody>
      </p:sp>
      <p:pic>
        <p:nvPicPr>
          <p:cNvPr id="29699" name="Picture 5" descr="01_01_Figure"/>
          <p:cNvPicPr>
            <a:picLocks noChangeAspect="1" noChangeArrowheads="1"/>
          </p:cNvPicPr>
          <p:nvPr/>
        </p:nvPicPr>
        <p:blipFill>
          <a:blip r:embed="rId3">
            <a:extLst>
              <a:ext uri="{28A0092B-C50C-407E-A947-70E740481C1C}">
                <a14:useLocalDpi xmlns:a14="http://schemas.microsoft.com/office/drawing/2010/main" val="0"/>
              </a:ext>
            </a:extLst>
          </a:blip>
          <a:srcRect b="2515"/>
          <a:stretch>
            <a:fillRect/>
          </a:stretch>
        </p:blipFill>
        <p:spPr bwMode="auto">
          <a:xfrm>
            <a:off x="712788" y="715963"/>
            <a:ext cx="7718425"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7"/>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1-13</a:t>
            </a:r>
          </a:p>
        </p:txBody>
      </p:sp>
    </p:spTree>
    <p:extLst>
      <p:ext uri="{BB962C8B-B14F-4D97-AF65-F5344CB8AC3E}">
        <p14:creationId xmlns:p14="http://schemas.microsoft.com/office/powerpoint/2010/main" val="262849596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p:cNvSpPr>
          <p:nvPr/>
        </p:nvSpPr>
        <p:spPr bwMode="auto">
          <a:xfrm>
            <a:off x="558800" y="141288"/>
            <a:ext cx="27305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Reading Quiz</a:t>
            </a:r>
          </a:p>
        </p:txBody>
      </p:sp>
      <p:sp>
        <p:nvSpPr>
          <p:cNvPr id="21507" name="Rectangle 4"/>
          <p:cNvSpPr>
            <a:spLocks/>
          </p:cNvSpPr>
          <p:nvPr/>
        </p:nvSpPr>
        <p:spPr bwMode="auto">
          <a:xfrm>
            <a:off x="573088" y="735013"/>
            <a:ext cx="83820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368300" indent="-368300" algn="r">
              <a:defRPr sz="2400">
                <a:solidFill>
                  <a:schemeClr val="tx1"/>
                </a:solidFill>
                <a:latin typeface="Arial" panose="020B0604020202020204" pitchFamily="34" charset="0"/>
                <a:cs typeface="Arial" panose="020B0604020202020204" pitchFamily="34" charset="0"/>
              </a:defRPr>
            </a:lvl1pPr>
            <a:lvl2pPr marL="1066800" indent="-546100" algn="r">
              <a:defRPr sz="2400">
                <a:solidFill>
                  <a:schemeClr val="tx1"/>
                </a:solidFill>
                <a:latin typeface="Arial" panose="020B0604020202020204" pitchFamily="34" charset="0"/>
                <a:cs typeface="Arial" panose="020B0604020202020204" pitchFamily="34" charset="0"/>
              </a:defRPr>
            </a:lvl2pPr>
            <a:lvl3pPr marL="1427163" indent="-228600" algn="r">
              <a:defRPr sz="2400">
                <a:solidFill>
                  <a:schemeClr val="tx1"/>
                </a:solidFill>
                <a:latin typeface="Arial" panose="020B0604020202020204" pitchFamily="34" charset="0"/>
                <a:cs typeface="Arial" panose="020B0604020202020204" pitchFamily="34" charset="0"/>
              </a:defRPr>
            </a:lvl3pPr>
            <a:lvl4pPr marL="1770063" indent="-228600" algn="r">
              <a:defRPr sz="2400">
                <a:solidFill>
                  <a:schemeClr val="tx1"/>
                </a:solidFill>
                <a:latin typeface="Arial" panose="020B0604020202020204" pitchFamily="34" charset="0"/>
                <a:cs typeface="Arial" panose="020B0604020202020204" pitchFamily="34" charset="0"/>
              </a:defRPr>
            </a:lvl4pPr>
            <a:lvl5pPr marL="2112963" indent="-228600" algn="r">
              <a:defRPr sz="2400">
                <a:solidFill>
                  <a:schemeClr val="tx1"/>
                </a:solidFill>
                <a:latin typeface="Arial" panose="020B0604020202020204" pitchFamily="34" charset="0"/>
                <a:cs typeface="Arial" panose="020B0604020202020204" pitchFamily="34" charset="0"/>
              </a:defRPr>
            </a:lvl5pPr>
            <a:lvl6pPr marL="25701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0273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845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9417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700"/>
              </a:spcBef>
              <a:buFont typeface="Arial" panose="020B0604020202020204" pitchFamily="34" charset="0"/>
              <a:buAutoNum type="arabicPeriod" startAt="3"/>
            </a:pPr>
            <a:r>
              <a:rPr lang="en-US" altLang="en-US" sz="2200">
                <a:ea typeface="ヒラギノ角ゴ Pro W3" pitchFamily="48" charset="-128"/>
              </a:rPr>
              <a:t>If Sam walks 100 m to the right, then 200 m to the left, his net displacement vector points</a:t>
            </a:r>
            <a:endParaRPr lang="en-US" altLang="en-US" sz="2200"/>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to the right.</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to the left.</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has zero length.</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Cannot tell without more information.</a:t>
            </a:r>
          </a:p>
          <a:p>
            <a:pPr lvl="1" algn="l" eaLnBrk="1" hangingPunct="1">
              <a:spcBef>
                <a:spcPts val="1700"/>
              </a:spcBef>
              <a:buSzPct val="99000"/>
              <a:buFont typeface="Lucida Grande" pitchFamily="48" charset="0"/>
              <a:buNone/>
            </a:pPr>
            <a:endParaRPr lang="en-US" altLang="en-US" sz="2200">
              <a:ea typeface="ヒラギノ角ゴ Pro W3" pitchFamily="48" charset="-128"/>
            </a:endParaRPr>
          </a:p>
          <a:p>
            <a:pPr lvl="1" algn="l" eaLnBrk="1" hangingPunct="1">
              <a:spcBef>
                <a:spcPts val="1200"/>
              </a:spcBef>
              <a:buFont typeface="Arial" panose="020B0604020202020204" pitchFamily="34" charset="0"/>
              <a:buAutoNum type="arabicPeriod"/>
            </a:pPr>
            <a:endParaRPr lang="en-US" altLang="en-US" sz="2200"/>
          </a:p>
        </p:txBody>
      </p:sp>
      <p:sp>
        <p:nvSpPr>
          <p:cNvPr id="21508" name="Rectangle 5"/>
          <p:cNvSpPr>
            <a:spLocks/>
          </p:cNvSpPr>
          <p:nvPr/>
        </p:nvSpPr>
        <p:spPr bwMode="auto">
          <a:xfrm>
            <a:off x="8251825" y="6505575"/>
            <a:ext cx="866775"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1-9</a:t>
            </a:r>
          </a:p>
        </p:txBody>
      </p:sp>
      <p:pic>
        <p:nvPicPr>
          <p:cNvPr id="21509" name="PRS Question Icon" descr="PRS Question Icon"/>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623300"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47064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p:cNvSpPr>
          <p:nvPr/>
        </p:nvSpPr>
        <p:spPr bwMode="auto">
          <a:xfrm>
            <a:off x="558800" y="141288"/>
            <a:ext cx="27305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sp>
        <p:nvSpPr>
          <p:cNvPr id="23555" name="Rectangle 4"/>
          <p:cNvSpPr>
            <a:spLocks/>
          </p:cNvSpPr>
          <p:nvPr/>
        </p:nvSpPr>
        <p:spPr bwMode="auto">
          <a:xfrm>
            <a:off x="573088" y="735013"/>
            <a:ext cx="83820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368300" indent="-368300" algn="r">
              <a:defRPr sz="2400">
                <a:solidFill>
                  <a:schemeClr val="tx1"/>
                </a:solidFill>
                <a:latin typeface="Arial" panose="020B0604020202020204" pitchFamily="34" charset="0"/>
                <a:cs typeface="Arial" panose="020B0604020202020204" pitchFamily="34" charset="0"/>
              </a:defRPr>
            </a:lvl1pPr>
            <a:lvl2pPr marL="1066800" indent="-546100" algn="r">
              <a:defRPr sz="2400">
                <a:solidFill>
                  <a:schemeClr val="tx1"/>
                </a:solidFill>
                <a:latin typeface="Arial" panose="020B0604020202020204" pitchFamily="34" charset="0"/>
                <a:cs typeface="Arial" panose="020B0604020202020204" pitchFamily="34" charset="0"/>
              </a:defRPr>
            </a:lvl2pPr>
            <a:lvl3pPr marL="1427163" indent="-228600" algn="r">
              <a:defRPr sz="2400">
                <a:solidFill>
                  <a:schemeClr val="tx1"/>
                </a:solidFill>
                <a:latin typeface="Arial" panose="020B0604020202020204" pitchFamily="34" charset="0"/>
                <a:cs typeface="Arial" panose="020B0604020202020204" pitchFamily="34" charset="0"/>
              </a:defRPr>
            </a:lvl3pPr>
            <a:lvl4pPr marL="1770063" indent="-228600" algn="r">
              <a:defRPr sz="2400">
                <a:solidFill>
                  <a:schemeClr val="tx1"/>
                </a:solidFill>
                <a:latin typeface="Arial" panose="020B0604020202020204" pitchFamily="34" charset="0"/>
                <a:cs typeface="Arial" panose="020B0604020202020204" pitchFamily="34" charset="0"/>
              </a:defRPr>
            </a:lvl4pPr>
            <a:lvl5pPr marL="2112963" indent="-228600" algn="r">
              <a:defRPr sz="2400">
                <a:solidFill>
                  <a:schemeClr val="tx1"/>
                </a:solidFill>
                <a:latin typeface="Arial" panose="020B0604020202020204" pitchFamily="34" charset="0"/>
                <a:cs typeface="Arial" panose="020B0604020202020204" pitchFamily="34" charset="0"/>
              </a:defRPr>
            </a:lvl5pPr>
            <a:lvl6pPr marL="25701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0273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845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9417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700"/>
              </a:spcBef>
              <a:buFont typeface="Arial" panose="020B0604020202020204" pitchFamily="34" charset="0"/>
              <a:buAutoNum type="arabicPeriod" startAt="3"/>
            </a:pPr>
            <a:r>
              <a:rPr lang="en-US" altLang="en-US" sz="2200">
                <a:ea typeface="ヒラギノ角ゴ Pro W3" pitchFamily="48" charset="-128"/>
              </a:rPr>
              <a:t>If Sam walks 100 m to the right, then 200 m to the left, his net displacement vector points</a:t>
            </a:r>
            <a:endParaRPr lang="en-US" altLang="en-US" sz="2200"/>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to the right.</a:t>
            </a:r>
          </a:p>
          <a:p>
            <a:pPr lvl="1" algn="l" eaLnBrk="1" hangingPunct="1">
              <a:spcBef>
                <a:spcPts val="1700"/>
              </a:spcBef>
              <a:buSzPct val="99000"/>
              <a:buFont typeface="Lucida Grande" pitchFamily="48" charset="0"/>
              <a:buAutoNum type="alphaUcPeriod"/>
            </a:pPr>
            <a:r>
              <a:rPr lang="en-US" altLang="en-US" sz="2200" b="1">
                <a:solidFill>
                  <a:srgbClr val="662A6D"/>
                </a:solidFill>
                <a:ea typeface="ヒラギノ角ゴ Pro W3" pitchFamily="48" charset="-128"/>
              </a:rPr>
              <a:t>to the left.</a:t>
            </a:r>
            <a:endParaRPr lang="en-US" altLang="en-US" sz="2200">
              <a:ea typeface="ヒラギノ角ゴ Pro W3" pitchFamily="48" charset="-128"/>
            </a:endParaRP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has zero length.</a:t>
            </a:r>
          </a:p>
          <a:p>
            <a:pPr lvl="1" algn="l" eaLnBrk="1" hangingPunct="1">
              <a:spcBef>
                <a:spcPts val="1700"/>
              </a:spcBef>
              <a:buSzPct val="99000"/>
              <a:buFont typeface="Lucida Grande" pitchFamily="48" charset="0"/>
              <a:buAutoNum type="alphaUcPeriod"/>
            </a:pPr>
            <a:r>
              <a:rPr lang="en-US" altLang="en-US" sz="2200">
                <a:ea typeface="ヒラギノ角ゴ Pro W3" pitchFamily="48" charset="-128"/>
              </a:rPr>
              <a:t>Cannot tell without more information.</a:t>
            </a:r>
          </a:p>
          <a:p>
            <a:pPr lvl="1" algn="l" eaLnBrk="1" hangingPunct="1">
              <a:spcBef>
                <a:spcPts val="1700"/>
              </a:spcBef>
              <a:buSzPct val="99000"/>
              <a:buFont typeface="Lucida Grande" pitchFamily="48" charset="0"/>
              <a:buNone/>
            </a:pPr>
            <a:endParaRPr lang="en-US" altLang="en-US" sz="2200">
              <a:ea typeface="ヒラギノ角ゴ Pro W3" pitchFamily="48" charset="-128"/>
            </a:endParaRPr>
          </a:p>
          <a:p>
            <a:pPr lvl="1" algn="l" eaLnBrk="1" hangingPunct="1">
              <a:spcBef>
                <a:spcPts val="1200"/>
              </a:spcBef>
              <a:buFont typeface="Arial" panose="020B0604020202020204" pitchFamily="34" charset="0"/>
              <a:buAutoNum type="arabicPeriod"/>
            </a:pPr>
            <a:endParaRPr lang="en-US" altLang="en-US" sz="2200"/>
          </a:p>
        </p:txBody>
      </p:sp>
      <p:sp>
        <p:nvSpPr>
          <p:cNvPr id="23556" name="Rectangle 5"/>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1-10</a:t>
            </a:r>
          </a:p>
        </p:txBody>
      </p:sp>
    </p:spTree>
    <p:extLst>
      <p:ext uri="{BB962C8B-B14F-4D97-AF65-F5344CB8AC3E}">
        <p14:creationId xmlns:p14="http://schemas.microsoft.com/office/powerpoint/2010/main" val="360727338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lstStyle/>
          <a:p>
            <a:r>
              <a:rPr lang="en-US" dirty="0">
                <a:solidFill>
                  <a:srgbClr val="002060"/>
                </a:solidFill>
                <a:latin typeface="Aharoni" panose="02010803020104030203" pitchFamily="2" charset="-79"/>
                <a:cs typeface="Aharoni" panose="02010803020104030203" pitchFamily="2" charset="-79"/>
              </a:rPr>
              <a:t>QQ </a:t>
            </a:r>
            <a:r>
              <a:rPr lang="en-US" dirty="0" smtClean="0"/>
              <a:t>What is velocity?</a:t>
            </a:r>
            <a:endParaRPr lang="en-US" dirty="0"/>
          </a:p>
        </p:txBody>
      </p:sp>
      <p:sp>
        <p:nvSpPr>
          <p:cNvPr id="3" name="TPAnswers"/>
          <p:cNvSpPr>
            <a:spLocks noGrp="1"/>
          </p:cNvSpPr>
          <p:nvPr>
            <p:ph type="body" idx="1"/>
            <p:custDataLst>
              <p:tags r:id="rId3"/>
            </p:custDataLst>
          </p:nvPr>
        </p:nvSpPr>
        <p:spPr>
          <a:xfrm>
            <a:off x="381000" y="1524000"/>
            <a:ext cx="4876800" cy="4525963"/>
          </a:xfrm>
        </p:spPr>
        <p:txBody>
          <a:bodyPr/>
          <a:lstStyle/>
          <a:p>
            <a:pPr marL="514350" indent="-514350">
              <a:buFont typeface="Arial" panose="020B0604020202020204" pitchFamily="34" charset="0"/>
              <a:buAutoNum type="alphaUcPeriod"/>
            </a:pPr>
            <a:r>
              <a:rPr lang="en-US" dirty="0" smtClean="0"/>
              <a:t>The speed of an object in motion</a:t>
            </a:r>
          </a:p>
          <a:p>
            <a:pPr marL="514350" indent="-514350">
              <a:buFont typeface="Arial" panose="020B0604020202020204" pitchFamily="34" charset="0"/>
              <a:buAutoNum type="alphaUcPeriod"/>
            </a:pPr>
            <a:r>
              <a:rPr lang="en-US" dirty="0" smtClean="0"/>
              <a:t>The momentum of an object</a:t>
            </a:r>
          </a:p>
          <a:p>
            <a:pPr marL="514350" indent="-514350">
              <a:buFont typeface="Arial" panose="020B0604020202020204" pitchFamily="34" charset="0"/>
              <a:buAutoNum type="alphaUcPeriod"/>
            </a:pPr>
            <a:r>
              <a:rPr lang="en-US" dirty="0" smtClean="0"/>
              <a:t>The speed and direction of an object in motion</a:t>
            </a:r>
          </a:p>
          <a:p>
            <a:pPr marL="514350" indent="-514350">
              <a:buFont typeface="Arial" panose="020B0604020202020204" pitchFamily="34" charset="0"/>
              <a:buAutoNum type="alphaUcPeriod"/>
            </a:pPr>
            <a:r>
              <a:rPr lang="en-US" dirty="0" smtClean="0"/>
              <a:t>The rate-of-change of speed of an object</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121648912"/>
              </p:ext>
            </p:extLst>
          </p:nvPr>
        </p:nvGraphicFramePr>
        <p:xfrm>
          <a:off x="4943737" y="1752600"/>
          <a:ext cx="4201687" cy="4725987"/>
        </p:xfrm>
        <a:graphic>
          <a:graphicData uri="http://schemas.openxmlformats.org/presentationml/2006/ole">
            <mc:AlternateContent xmlns:mc="http://schemas.openxmlformats.org/markup-compatibility/2006">
              <mc:Choice xmlns:v="urn:schemas-microsoft-com:vml" Requires="v">
                <p:oleObj spid="_x0000_s3100"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943737" y="1752600"/>
                        <a:ext cx="4201687" cy="4725987"/>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78836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6" descr="01_27_Figure"/>
          <p:cNvPicPr>
            <a:picLocks noChangeAspect="1" noChangeArrowheads="1"/>
          </p:cNvPicPr>
          <p:nvPr/>
        </p:nvPicPr>
        <p:blipFill>
          <a:blip r:embed="rId3">
            <a:extLst>
              <a:ext uri="{28A0092B-C50C-407E-A947-70E740481C1C}">
                <a14:useLocalDpi xmlns:a14="http://schemas.microsoft.com/office/drawing/2010/main" val="0"/>
              </a:ext>
            </a:extLst>
          </a:blip>
          <a:srcRect b="3113"/>
          <a:stretch>
            <a:fillRect/>
          </a:stretch>
        </p:blipFill>
        <p:spPr bwMode="auto">
          <a:xfrm>
            <a:off x="296863" y="1755775"/>
            <a:ext cx="854868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2"/>
          <p:cNvSpPr>
            <a:spLocks/>
          </p:cNvSpPr>
          <p:nvPr/>
        </p:nvSpPr>
        <p:spPr bwMode="auto">
          <a:xfrm>
            <a:off x="558800" y="136525"/>
            <a:ext cx="71437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  Velocity Vectors</a:t>
            </a:r>
          </a:p>
        </p:txBody>
      </p:sp>
      <p:sp>
        <p:nvSpPr>
          <p:cNvPr id="82948" name="Rectangle 3"/>
          <p:cNvSpPr>
            <a:spLocks/>
          </p:cNvSpPr>
          <p:nvPr/>
        </p:nvSpPr>
        <p:spPr bwMode="auto">
          <a:xfrm>
            <a:off x="558800" y="708025"/>
            <a:ext cx="76009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r" defTabSz="822325">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Arial" panose="020B0604020202020204" pitchFamily="34" charset="0"/>
                <a:cs typeface="Arial" panose="020B0604020202020204" pitchFamily="34" charset="0"/>
              </a:defRPr>
            </a:lvl1pPr>
            <a:lvl2pPr marL="742950" indent="-285750" algn="r" defTabSz="822325">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Arial" panose="020B0604020202020204" pitchFamily="34" charset="0"/>
                <a:cs typeface="Arial" panose="020B0604020202020204" pitchFamily="34" charset="0"/>
              </a:defRPr>
            </a:lvl2pPr>
            <a:lvl3pPr marL="1143000" indent="-228600" algn="r" defTabSz="822325">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Arial" panose="020B0604020202020204" pitchFamily="34" charset="0"/>
                <a:cs typeface="Arial" panose="020B0604020202020204" pitchFamily="34" charset="0"/>
              </a:defRPr>
            </a:lvl3pPr>
            <a:lvl4pPr marL="1600200" indent="-228600" algn="r" defTabSz="822325">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Arial" panose="020B0604020202020204" pitchFamily="34" charset="0"/>
                <a:cs typeface="Arial" panose="020B0604020202020204" pitchFamily="34" charset="0"/>
              </a:defRPr>
            </a:lvl4pPr>
            <a:lvl5pPr marL="2057400" indent="-228600" algn="r" defTabSz="822325">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tabLst>
                <a:tab pos="320675" algn="l"/>
                <a:tab pos="639763" algn="l"/>
                <a:tab pos="960438" algn="l"/>
                <a:tab pos="1279525" algn="l"/>
                <a:tab pos="1600200" algn="l"/>
                <a:tab pos="1920875" algn="l"/>
                <a:tab pos="2239963" algn="l"/>
                <a:tab pos="2560638" algn="l"/>
                <a:tab pos="2879725" algn="l"/>
                <a:tab pos="3200400" algn="l"/>
                <a:tab pos="3521075" algn="l"/>
                <a:tab pos="3840163" algn="l"/>
              </a:tabLs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2200"/>
              <a:t>Jake throws a ball at a 60° angle, measured from the horizontal. The ball is caught by Jim. Draw a motion diagram of the ball with velocity vectors.</a:t>
            </a:r>
          </a:p>
          <a:p>
            <a:pPr algn="l" eaLnBrk="1" hangingPunct="1"/>
            <a:endParaRPr lang="en-US" altLang="en-US" sz="2900">
              <a:latin typeface="Gill Sans" pitchFamily="48" charset="0"/>
              <a:sym typeface="Gill Sans" pitchFamily="48" charset="0"/>
            </a:endParaRPr>
          </a:p>
        </p:txBody>
      </p:sp>
      <p:sp>
        <p:nvSpPr>
          <p:cNvPr id="82949" name="Rectangle 7"/>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a:r>
              <a:rPr lang="en-US" altLang="en-US" sz="1400">
                <a:solidFill>
                  <a:srgbClr val="000000"/>
                </a:solidFill>
              </a:rPr>
              <a:t>Slide 1-39</a:t>
            </a:r>
          </a:p>
        </p:txBody>
      </p:sp>
    </p:spTree>
    <p:extLst>
      <p:ext uri="{BB962C8B-B14F-4D97-AF65-F5344CB8AC3E}">
        <p14:creationId xmlns:p14="http://schemas.microsoft.com/office/powerpoint/2010/main" val="202752372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lstStyle/>
          <a:p>
            <a:r>
              <a:rPr lang="en-US" dirty="0" smtClean="0"/>
              <a:t>Which value is more accurate?</a:t>
            </a:r>
            <a:endParaRPr lang="en-US" dirty="0"/>
          </a:p>
        </p:txBody>
      </p:sp>
      <mc:AlternateContent xmlns:mc="http://schemas.openxmlformats.org/markup-compatibility/2006" xmlns:a14="http://schemas.microsoft.com/office/drawing/2010/main">
        <mc:Choice Requires="a14">
          <p:sp>
            <p:nvSpPr>
              <p:cNvPr id="3" name="TPAnswers"/>
              <p:cNvSpPr>
                <a:spLocks noGrp="1"/>
              </p:cNvSpPr>
              <p:nvPr>
                <p:ph type="body" idx="1"/>
                <p:custDataLst>
                  <p:tags r:id="rId3"/>
                </p:custDataLst>
              </p:nvPr>
            </p:nvSpPr>
            <p:spPr>
              <a:xfrm>
                <a:off x="1066800" y="1828800"/>
                <a:ext cx="3429000" cy="3200400"/>
              </a:xfrm>
            </p:spPr>
            <p:txBody>
              <a:bodyPr/>
              <a:lstStyle/>
              <a:p>
                <a:pPr marL="514350" indent="-514350">
                  <a:buFont typeface="Arial" panose="020B0604020202020204" pitchFamily="34" charset="0"/>
                  <a:buAutoNum type="alphaUcPeriod"/>
                </a:pPr>
                <a:r>
                  <a:rPr lang="en-US" dirty="0" smtClean="0"/>
                  <a:t>9.8 </a:t>
                </a:r>
                <a14:m>
                  <m:oMath xmlns:m="http://schemas.openxmlformats.org/officeDocument/2006/math">
                    <m:f>
                      <m:fPr>
                        <m:ctrlPr>
                          <a:rPr lang="en-US" i="1" smtClean="0">
                            <a:latin typeface="Cambria Math" panose="02040503050406030204" pitchFamily="18" charset="0"/>
                          </a:rPr>
                        </m:ctrlPr>
                      </m:fPr>
                      <m:num>
                        <m:r>
                          <m:rPr>
                            <m:nor/>
                          </m:rPr>
                          <a:rPr lang="en-US" b="0" i="0" smtClean="0">
                            <a:latin typeface="Cambria Math"/>
                          </a:rPr>
                          <m:t>m</m:t>
                        </m:r>
                      </m:num>
                      <m:den>
                        <m:sSup>
                          <m:sSupPr>
                            <m:ctrlPr>
                              <a:rPr lang="en-US" i="1" smtClean="0">
                                <a:latin typeface="Cambria Math" panose="02040503050406030204" pitchFamily="18" charset="0"/>
                              </a:rPr>
                            </m:ctrlPr>
                          </m:sSupPr>
                          <m:e>
                            <m:r>
                              <m:rPr>
                                <m:nor/>
                              </m:rPr>
                              <a:rPr lang="en-US" b="0" i="0" smtClean="0">
                                <a:latin typeface="Cambria Math"/>
                              </a:rPr>
                              <m:t>s</m:t>
                            </m:r>
                          </m:e>
                          <m:sup>
                            <m:r>
                              <a:rPr lang="en-US" b="0" i="1" smtClean="0">
                                <a:latin typeface="Cambria Math"/>
                              </a:rPr>
                              <m:t>2</m:t>
                            </m:r>
                          </m:sup>
                        </m:sSup>
                      </m:den>
                    </m:f>
                  </m:oMath>
                </a14:m>
                <a:endParaRPr lang="en-US" dirty="0" smtClean="0"/>
              </a:p>
              <a:p>
                <a:pPr marL="514350" indent="-514350">
                  <a:buFont typeface="Arial" panose="020B0604020202020204" pitchFamily="34" charset="0"/>
                  <a:buAutoNum type="alphaUcPeriod"/>
                </a:pPr>
                <a:r>
                  <a:rPr lang="en-US" dirty="0" smtClean="0"/>
                  <a:t>9.81</a:t>
                </a:r>
                <a:r>
                  <a:rPr lang="en-US" dirty="0"/>
                  <a:t> </a:t>
                </a:r>
                <a14:m>
                  <m:oMath xmlns:m="http://schemas.openxmlformats.org/officeDocument/2006/math">
                    <m:f>
                      <m:fPr>
                        <m:ctrlPr>
                          <a:rPr lang="en-US" i="1">
                            <a:latin typeface="Cambria Math" panose="02040503050406030204" pitchFamily="18" charset="0"/>
                          </a:rPr>
                        </m:ctrlPr>
                      </m:fPr>
                      <m:num>
                        <m:r>
                          <m:rPr>
                            <m:nor/>
                          </m:rPr>
                          <a:rPr lang="en-US">
                            <a:latin typeface="Cambria Math"/>
                          </a:rPr>
                          <m:t>m</m:t>
                        </m:r>
                      </m:num>
                      <m:den>
                        <m:sSup>
                          <m:sSupPr>
                            <m:ctrlPr>
                              <a:rPr lang="en-US" i="1">
                                <a:latin typeface="Cambria Math" panose="02040503050406030204" pitchFamily="18" charset="0"/>
                              </a:rPr>
                            </m:ctrlPr>
                          </m:sSupPr>
                          <m:e>
                            <m:r>
                              <m:rPr>
                                <m:nor/>
                              </m:rPr>
                              <a:rPr lang="en-US">
                                <a:latin typeface="Cambria Math"/>
                              </a:rPr>
                              <m:t>s</m:t>
                            </m:r>
                          </m:e>
                          <m:sup>
                            <m:r>
                              <a:rPr lang="en-US" i="1">
                                <a:latin typeface="Cambria Math"/>
                              </a:rPr>
                              <m:t>2</m:t>
                            </m:r>
                          </m:sup>
                        </m:sSup>
                      </m:den>
                    </m:f>
                  </m:oMath>
                </a14:m>
                <a:endParaRPr lang="en-US" dirty="0" smtClean="0"/>
              </a:p>
              <a:p>
                <a:pPr marL="514350" indent="-514350">
                  <a:buFont typeface="Arial" panose="020B0604020202020204" pitchFamily="34" charset="0"/>
                  <a:buAutoNum type="alphaUcPeriod"/>
                </a:pPr>
                <a:r>
                  <a:rPr lang="en-US" dirty="0" smtClean="0"/>
                  <a:t>9.800 </a:t>
                </a:r>
                <a14:m>
                  <m:oMath xmlns:m="http://schemas.openxmlformats.org/officeDocument/2006/math">
                    <m:f>
                      <m:fPr>
                        <m:ctrlPr>
                          <a:rPr lang="en-US" i="1">
                            <a:latin typeface="Cambria Math" panose="02040503050406030204" pitchFamily="18" charset="0"/>
                          </a:rPr>
                        </m:ctrlPr>
                      </m:fPr>
                      <m:num>
                        <m:r>
                          <m:rPr>
                            <m:nor/>
                          </m:rPr>
                          <a:rPr lang="en-US">
                            <a:latin typeface="Cambria Math"/>
                          </a:rPr>
                          <m:t>m</m:t>
                        </m:r>
                      </m:num>
                      <m:den>
                        <m:sSup>
                          <m:sSupPr>
                            <m:ctrlPr>
                              <a:rPr lang="en-US" i="1">
                                <a:latin typeface="Cambria Math" panose="02040503050406030204" pitchFamily="18" charset="0"/>
                              </a:rPr>
                            </m:ctrlPr>
                          </m:sSupPr>
                          <m:e>
                            <m:r>
                              <m:rPr>
                                <m:nor/>
                              </m:rPr>
                              <a:rPr lang="en-US">
                                <a:latin typeface="Cambria Math"/>
                              </a:rPr>
                              <m:t>s</m:t>
                            </m:r>
                          </m:e>
                          <m:sup>
                            <m:r>
                              <a:rPr lang="en-US" i="1">
                                <a:latin typeface="Cambria Math"/>
                              </a:rPr>
                              <m:t>2</m:t>
                            </m:r>
                          </m:sup>
                        </m:sSup>
                      </m:den>
                    </m:f>
                  </m:oMath>
                </a14:m>
                <a:endParaRPr lang="en-US" dirty="0" smtClean="0"/>
              </a:p>
              <a:p>
                <a:pPr marL="514350" indent="-514350">
                  <a:buFont typeface="Arial" panose="020B0604020202020204" pitchFamily="34" charset="0"/>
                  <a:buAutoNum type="alphaUcPeriod"/>
                </a:pPr>
                <a:r>
                  <a:rPr lang="en-US" dirty="0" smtClean="0"/>
                  <a:t>neither</a:t>
                </a:r>
                <a:endParaRPr lang="en-US" dirty="0"/>
              </a:p>
            </p:txBody>
          </p:sp>
        </mc:Choice>
        <mc:Fallback xmlns="">
          <p:sp>
            <p:nvSpPr>
              <p:cNvPr id="3" name="TPAnswers"/>
              <p:cNvSpPr>
                <a:spLocks noGrp="1" noRot="1" noChangeAspect="1" noMove="1" noResize="1" noEditPoints="1" noAdjustHandles="1" noChangeArrowheads="1" noChangeShapeType="1" noTextEdit="1"/>
              </p:cNvSpPr>
              <p:nvPr>
                <p:ph type="body" idx="1"/>
                <p:custDataLst>
                  <p:tags r:id="rId6"/>
                </p:custDataLst>
              </p:nvPr>
            </p:nvSpPr>
            <p:spPr>
              <a:xfrm>
                <a:off x="1066800" y="1828800"/>
                <a:ext cx="3429000" cy="3200400"/>
              </a:xfrm>
              <a:blipFill rotWithShape="1">
                <a:blip r:embed="rId7"/>
                <a:stretch>
                  <a:fillRect l="-4618" b="-1905"/>
                </a:stretch>
              </a:blipFill>
            </p:spPr>
            <p:txBody>
              <a:bodyPr/>
              <a:lstStyle/>
              <a:p>
                <a:r>
                  <a:rPr lang="en-US">
                    <a:noFill/>
                  </a:rPr>
                  <a:t> </a:t>
                </a:r>
              </a:p>
            </p:txBody>
          </p:sp>
        </mc:Fallback>
      </mc:AlternateContent>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199940432"/>
              </p:ext>
            </p:extLst>
          </p:nvPr>
        </p:nvGraphicFramePr>
        <p:xfrm>
          <a:off x="4343400" y="1676400"/>
          <a:ext cx="4495800" cy="5057775"/>
        </p:xfrm>
        <a:graphic>
          <a:graphicData uri="http://schemas.openxmlformats.org/presentationml/2006/ole">
            <mc:AlternateContent xmlns:mc="http://schemas.openxmlformats.org/markup-compatibility/2006">
              <mc:Choice xmlns:v="urn:schemas-microsoft-com:vml" Requires="v">
                <p:oleObj spid="_x0000_s6170" name="Chart" r:id="rId8" imgW="4572000" imgH="5143500" progId="MSGraph.Chart.8">
                  <p:embed followColorScheme="full"/>
                </p:oleObj>
              </mc:Choice>
              <mc:Fallback>
                <p:oleObj name="Chart" r:id="rId8" imgW="4572000" imgH="5143500" progId="MSGraph.Chart.8">
                  <p:embed followColorScheme="full"/>
                  <p:pic>
                    <p:nvPicPr>
                      <p:cNvPr id="0" name=""/>
                      <p:cNvPicPr/>
                      <p:nvPr/>
                    </p:nvPicPr>
                    <p:blipFill>
                      <a:blip r:embed="rId9"/>
                      <a:stretch>
                        <a:fillRect/>
                      </a:stretch>
                    </p:blipFill>
                    <p:spPr>
                      <a:xfrm>
                        <a:off x="4343400" y="1676400"/>
                        <a:ext cx="4495800" cy="50577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13423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a:t>
            </a:r>
            <a:endParaRPr lang="en-US" dirty="0"/>
          </a:p>
        </p:txBody>
      </p:sp>
      <p:sp>
        <p:nvSpPr>
          <p:cNvPr id="17" name="Oval 16"/>
          <p:cNvSpPr/>
          <p:nvPr/>
        </p:nvSpPr>
        <p:spPr>
          <a:xfrm>
            <a:off x="1053441" y="4174145"/>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26364" y="4174145"/>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599287" y="4174145"/>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872209" y="4174145"/>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762000" y="2952672"/>
            <a:ext cx="1424"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09600" y="4857672"/>
            <a:ext cx="784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29541" y="4227485"/>
            <a:ext cx="26776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96541" y="4705272"/>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369464" y="4719447"/>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642387" y="4719296"/>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915309" y="4719447"/>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H="1">
            <a:off x="762000" y="4531493"/>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62000" y="3580546"/>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62000" y="405602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43000" y="47531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752600" y="47531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2200" y="47531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971800" y="47531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581400" y="47531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191000" y="47531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00600" y="47531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410200" y="47531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19800" y="47531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629400" y="47531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848600" y="47531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239000" y="4753115"/>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idx="1"/>
          </p:nvPr>
        </p:nvSpPr>
        <p:spPr>
          <a:xfrm>
            <a:off x="1600200" y="1295400"/>
            <a:ext cx="6096000" cy="685799"/>
          </a:xfrm>
        </p:spPr>
        <p:txBody>
          <a:bodyPr>
            <a:normAutofit fontScale="92500"/>
          </a:bodyPr>
          <a:lstStyle/>
          <a:p>
            <a:pPr marL="0" indent="0" algn="ctr">
              <a:buNone/>
            </a:pPr>
            <a:r>
              <a:rPr lang="en-US" dirty="0" smtClean="0"/>
              <a:t>A vector has magnitude and direction</a:t>
            </a:r>
            <a:endParaRPr lang="en-US" dirty="0"/>
          </a:p>
        </p:txBody>
      </p:sp>
      <p:sp>
        <p:nvSpPr>
          <p:cNvPr id="34" name="TextBox 33"/>
          <p:cNvSpPr txBox="1"/>
          <p:nvPr/>
        </p:nvSpPr>
        <p:spPr>
          <a:xfrm>
            <a:off x="7967437" y="4871897"/>
            <a:ext cx="1082669"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x</a:t>
            </a:r>
            <a:r>
              <a:rPr lang="en-US" dirty="0" smtClean="0"/>
              <a:t>(meters)</a:t>
            </a:r>
            <a:endParaRPr lang="en-US" dirty="0"/>
          </a:p>
        </p:txBody>
      </p:sp>
      <p:sp>
        <p:nvSpPr>
          <p:cNvPr id="37" name="TextBox 36"/>
          <p:cNvSpPr txBox="1"/>
          <p:nvPr/>
        </p:nvSpPr>
        <p:spPr>
          <a:xfrm>
            <a:off x="579206" y="2587394"/>
            <a:ext cx="1092287"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y</a:t>
            </a:r>
            <a:r>
              <a:rPr lang="en-US" dirty="0" smtClean="0"/>
              <a:t>(meters)</a:t>
            </a:r>
            <a:endParaRPr lang="en-US" dirty="0"/>
          </a:p>
        </p:txBody>
      </p:sp>
      <p:sp>
        <p:nvSpPr>
          <p:cNvPr id="39" name="TextBox 38"/>
          <p:cNvSpPr txBox="1"/>
          <p:nvPr/>
        </p:nvSpPr>
        <p:spPr>
          <a:xfrm>
            <a:off x="3458285" y="4901606"/>
            <a:ext cx="301686" cy="369332"/>
          </a:xfrm>
          <a:prstGeom prst="rect">
            <a:avLst/>
          </a:prstGeom>
          <a:noFill/>
        </p:spPr>
        <p:txBody>
          <a:bodyPr wrap="none" rtlCol="0">
            <a:spAutoFit/>
          </a:bodyPr>
          <a:lstStyle/>
          <a:p>
            <a:r>
              <a:rPr lang="en-US" dirty="0" smtClean="0"/>
              <a:t>5</a:t>
            </a:r>
            <a:endParaRPr lang="en-US" dirty="0"/>
          </a:p>
        </p:txBody>
      </p:sp>
      <p:sp>
        <p:nvSpPr>
          <p:cNvPr id="41" name="TextBox 40"/>
          <p:cNvSpPr txBox="1"/>
          <p:nvPr/>
        </p:nvSpPr>
        <p:spPr>
          <a:xfrm>
            <a:off x="6478557" y="4972903"/>
            <a:ext cx="418704" cy="369332"/>
          </a:xfrm>
          <a:prstGeom prst="rect">
            <a:avLst/>
          </a:prstGeom>
          <a:noFill/>
        </p:spPr>
        <p:txBody>
          <a:bodyPr wrap="none" rtlCol="0">
            <a:spAutoFit/>
          </a:bodyPr>
          <a:lstStyle/>
          <a:p>
            <a:r>
              <a:rPr lang="en-US" dirty="0" smtClean="0"/>
              <a:t>10</a:t>
            </a:r>
            <a:endParaRPr lang="en-US" dirty="0"/>
          </a:p>
        </p:txBody>
      </p:sp>
      <p:cxnSp>
        <p:nvCxnSpPr>
          <p:cNvPr id="42" name="Straight Arrow Connector 41"/>
          <p:cNvCxnSpPr/>
          <p:nvPr/>
        </p:nvCxnSpPr>
        <p:spPr>
          <a:xfrm flipH="1">
            <a:off x="6705600" y="4273204"/>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Content Placeholder 2"/>
          <p:cNvSpPr txBox="1">
            <a:spLocks/>
          </p:cNvSpPr>
          <p:nvPr/>
        </p:nvSpPr>
        <p:spPr>
          <a:xfrm>
            <a:off x="2895600" y="1978843"/>
            <a:ext cx="5867400" cy="140814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Ex: The velocity vector for this particle has a magnitude(speed in this case) of 10 m/s and a direction of west or 180 degrees</a:t>
            </a:r>
            <a:endParaRPr lang="en-US" dirty="0"/>
          </a:p>
        </p:txBody>
      </p:sp>
      <p:sp>
        <p:nvSpPr>
          <p:cNvPr id="3" name="Left Brace 2"/>
          <p:cNvSpPr/>
          <p:nvPr/>
        </p:nvSpPr>
        <p:spPr>
          <a:xfrm rot="5400000">
            <a:off x="7143514" y="3366978"/>
            <a:ext cx="304800" cy="1152589"/>
          </a:xfrm>
          <a:prstGeom prst="leftBrace">
            <a:avLst>
              <a:gd name="adj1" fmla="val 50389"/>
              <a:gd name="adj2" fmla="val 50000"/>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6890047" y="3528518"/>
            <a:ext cx="757836" cy="338554"/>
          </a:xfrm>
          <a:prstGeom prst="rect">
            <a:avLst/>
          </a:prstGeom>
          <a:noFill/>
        </p:spPr>
        <p:txBody>
          <a:bodyPr wrap="none" rtlCol="0">
            <a:spAutoFit/>
          </a:bodyPr>
          <a:lstStyle/>
          <a:p>
            <a:r>
              <a:rPr lang="en-US" sz="1600" dirty="0" smtClean="0"/>
              <a:t>10 m/s</a:t>
            </a:r>
            <a:endParaRPr lang="en-US" sz="1600" dirty="0"/>
          </a:p>
        </p:txBody>
      </p:sp>
      <p:cxnSp>
        <p:nvCxnSpPr>
          <p:cNvPr id="44" name="Straight Arrow Connector 43"/>
          <p:cNvCxnSpPr/>
          <p:nvPr/>
        </p:nvCxnSpPr>
        <p:spPr>
          <a:xfrm flipH="1">
            <a:off x="4456287" y="4250345"/>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Left Brace 44"/>
          <p:cNvSpPr/>
          <p:nvPr/>
        </p:nvSpPr>
        <p:spPr>
          <a:xfrm rot="5400000">
            <a:off x="4894201" y="3344119"/>
            <a:ext cx="304800" cy="1152589"/>
          </a:xfrm>
          <a:prstGeom prst="leftBrace">
            <a:avLst>
              <a:gd name="adj1" fmla="val 50389"/>
              <a:gd name="adj2" fmla="val 50000"/>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4640734" y="3505659"/>
            <a:ext cx="757836" cy="338554"/>
          </a:xfrm>
          <a:prstGeom prst="rect">
            <a:avLst/>
          </a:prstGeom>
          <a:noFill/>
        </p:spPr>
        <p:txBody>
          <a:bodyPr wrap="none" rtlCol="0">
            <a:spAutoFit/>
          </a:bodyPr>
          <a:lstStyle/>
          <a:p>
            <a:r>
              <a:rPr lang="en-US" sz="1600" dirty="0" smtClean="0"/>
              <a:t>10 m/s</a:t>
            </a:r>
            <a:endParaRPr lang="en-US" sz="1600" dirty="0"/>
          </a:p>
        </p:txBody>
      </p:sp>
      <p:cxnSp>
        <p:nvCxnSpPr>
          <p:cNvPr id="48" name="Straight Arrow Connector 47"/>
          <p:cNvCxnSpPr/>
          <p:nvPr/>
        </p:nvCxnSpPr>
        <p:spPr>
          <a:xfrm flipH="1">
            <a:off x="2165053" y="4248072"/>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Left Brace 48"/>
          <p:cNvSpPr/>
          <p:nvPr/>
        </p:nvSpPr>
        <p:spPr>
          <a:xfrm rot="5400000">
            <a:off x="2602967" y="3341846"/>
            <a:ext cx="304800" cy="1152589"/>
          </a:xfrm>
          <a:prstGeom prst="leftBrace">
            <a:avLst>
              <a:gd name="adj1" fmla="val 50389"/>
              <a:gd name="adj2" fmla="val 50000"/>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p:cNvSpPr txBox="1"/>
          <p:nvPr/>
        </p:nvSpPr>
        <p:spPr>
          <a:xfrm>
            <a:off x="2349500" y="3503386"/>
            <a:ext cx="757836" cy="338554"/>
          </a:xfrm>
          <a:prstGeom prst="rect">
            <a:avLst/>
          </a:prstGeom>
          <a:noFill/>
        </p:spPr>
        <p:txBody>
          <a:bodyPr wrap="none" rtlCol="0">
            <a:spAutoFit/>
          </a:bodyPr>
          <a:lstStyle/>
          <a:p>
            <a:r>
              <a:rPr lang="en-US" sz="1600" dirty="0" smtClean="0"/>
              <a:t>10 m/s</a:t>
            </a:r>
            <a:endParaRPr lang="en-US" sz="1600" dirty="0"/>
          </a:p>
        </p:txBody>
      </p:sp>
    </p:spTree>
    <p:extLst>
      <p:ext uri="{BB962C8B-B14F-4D97-AF65-F5344CB8AC3E}">
        <p14:creationId xmlns:p14="http://schemas.microsoft.com/office/powerpoint/2010/main" val="256810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6" grpId="0"/>
      <p:bldP spid="49" grpId="0" animBg="1"/>
      <p:bldP spid="5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p:cNvSpPr>
          <p:nvPr/>
        </p:nvSpPr>
        <p:spPr bwMode="auto">
          <a:xfrm>
            <a:off x="557213" y="735013"/>
            <a:ext cx="83089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381000" indent="-381000" algn="r">
              <a:defRPr sz="2400">
                <a:solidFill>
                  <a:schemeClr val="tx1"/>
                </a:solidFill>
                <a:latin typeface="Arial" panose="020B0604020202020204" pitchFamily="34" charset="0"/>
                <a:cs typeface="Arial" panose="020B0604020202020204" pitchFamily="34" charset="0"/>
              </a:defRPr>
            </a:lvl1pPr>
            <a:lvl2pPr marL="1084263" indent="-550863" algn="r">
              <a:defRPr sz="2400">
                <a:solidFill>
                  <a:schemeClr val="tx1"/>
                </a:solidFill>
                <a:latin typeface="Arial" panose="020B0604020202020204" pitchFamily="34" charset="0"/>
                <a:cs typeface="Arial" panose="020B0604020202020204" pitchFamily="34" charset="0"/>
              </a:defRPr>
            </a:lvl2pPr>
            <a:lvl3pPr marL="1427163" indent="-228600" algn="r">
              <a:defRPr sz="2400">
                <a:solidFill>
                  <a:schemeClr val="tx1"/>
                </a:solidFill>
                <a:latin typeface="Arial" panose="020B0604020202020204" pitchFamily="34" charset="0"/>
                <a:cs typeface="Arial" panose="020B0604020202020204" pitchFamily="34" charset="0"/>
              </a:defRPr>
            </a:lvl3pPr>
            <a:lvl4pPr marL="1770063" indent="-228600" algn="r">
              <a:defRPr sz="2400">
                <a:solidFill>
                  <a:schemeClr val="tx1"/>
                </a:solidFill>
                <a:latin typeface="Arial" panose="020B0604020202020204" pitchFamily="34" charset="0"/>
                <a:cs typeface="Arial" panose="020B0604020202020204" pitchFamily="34" charset="0"/>
              </a:defRPr>
            </a:lvl4pPr>
            <a:lvl5pPr marL="2112963" indent="-228600" algn="r">
              <a:defRPr sz="2400">
                <a:solidFill>
                  <a:schemeClr val="tx1"/>
                </a:solidFill>
                <a:latin typeface="Arial" panose="020B0604020202020204" pitchFamily="34" charset="0"/>
                <a:cs typeface="Arial" panose="020B0604020202020204" pitchFamily="34" charset="0"/>
              </a:defRPr>
            </a:lvl5pPr>
            <a:lvl6pPr marL="25701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0273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845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9417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200"/>
              </a:spcBef>
              <a:buFont typeface="Arial" panose="020B0604020202020204" pitchFamily="34" charset="0"/>
              <a:buAutoNum type="arabicPeriod"/>
            </a:pPr>
            <a:r>
              <a:rPr lang="en-US" altLang="en-US" sz="2200"/>
              <a:t>What is the difference between speed and velocity?</a:t>
            </a:r>
          </a:p>
          <a:p>
            <a:pPr lvl="1" algn="l" eaLnBrk="1" hangingPunct="1">
              <a:spcBef>
                <a:spcPts val="1200"/>
              </a:spcBef>
              <a:buSzPct val="99000"/>
              <a:buFont typeface="Lucida Grande" pitchFamily="48" charset="0"/>
              <a:buAutoNum type="alphaUcPeriod"/>
            </a:pPr>
            <a:r>
              <a:rPr lang="en-US" altLang="en-US" sz="2200">
                <a:ea typeface="ヒラギノ角ゴ Pro W3" pitchFamily="48" charset="-128"/>
              </a:rPr>
              <a:t>Speed is an average quantity while velocity is not.</a:t>
            </a:r>
          </a:p>
          <a:p>
            <a:pPr lvl="1" algn="l" eaLnBrk="1" hangingPunct="1">
              <a:spcBef>
                <a:spcPts val="1200"/>
              </a:spcBef>
              <a:buSzPct val="99000"/>
              <a:buFont typeface="Lucida Grande" pitchFamily="48" charset="0"/>
              <a:buAutoNum type="alphaUcPeriod"/>
            </a:pPr>
            <a:r>
              <a:rPr lang="en-US" altLang="en-US" sz="2200">
                <a:ea typeface="ヒラギノ角ゴ Pro W3" pitchFamily="48" charset="-128"/>
              </a:rPr>
              <a:t>Velocity contains information about the direction of motion while speed does not.</a:t>
            </a:r>
          </a:p>
          <a:p>
            <a:pPr lvl="1" algn="l" eaLnBrk="1" hangingPunct="1">
              <a:spcBef>
                <a:spcPts val="1200"/>
              </a:spcBef>
              <a:buSzPct val="99000"/>
              <a:buFont typeface="Lucida Grande" pitchFamily="48" charset="0"/>
              <a:buAutoNum type="alphaUcPeriod"/>
            </a:pPr>
            <a:r>
              <a:rPr lang="en-US" altLang="en-US" sz="2200">
                <a:ea typeface="ヒラギノ角ゴ Pro W3" pitchFamily="48" charset="-128"/>
              </a:rPr>
              <a:t>Speed is measured in mph, while velocity is measured in m/s.</a:t>
            </a:r>
          </a:p>
          <a:p>
            <a:pPr lvl="1" algn="l" eaLnBrk="1" hangingPunct="1">
              <a:spcBef>
                <a:spcPts val="1200"/>
              </a:spcBef>
              <a:buSzPct val="99000"/>
              <a:buFont typeface="Lucida Grande" pitchFamily="48" charset="0"/>
              <a:buAutoNum type="alphaUcPeriod"/>
            </a:pPr>
            <a:r>
              <a:rPr lang="en-US" altLang="en-US" sz="2200">
                <a:ea typeface="ヒラギノ角ゴ Pro W3" pitchFamily="48" charset="-128"/>
              </a:rPr>
              <a:t>The concept of speed applies only to objects that are neither speeding up nor slowing down, while velocity applies to every kind of motion.</a:t>
            </a:r>
          </a:p>
          <a:p>
            <a:pPr lvl="1" algn="l" eaLnBrk="1" hangingPunct="1">
              <a:spcBef>
                <a:spcPts val="1200"/>
              </a:spcBef>
              <a:buSzPct val="99000"/>
              <a:buFont typeface="Lucida Grande" pitchFamily="48" charset="0"/>
              <a:buAutoNum type="alphaUcPeriod"/>
            </a:pPr>
            <a:r>
              <a:rPr lang="en-US" altLang="en-US" sz="2200">
                <a:ea typeface="ヒラギノ角ゴ Pro W3" pitchFamily="48" charset="-128"/>
              </a:rPr>
              <a:t>Speed is used to measure how fast an object is moving in a straight line, while velocity is used for objects moving along curved paths.</a:t>
            </a:r>
          </a:p>
          <a:p>
            <a:pPr lvl="1" algn="l" eaLnBrk="1" hangingPunct="1">
              <a:spcBef>
                <a:spcPts val="3700"/>
              </a:spcBef>
              <a:buFont typeface="Arial" panose="020B0604020202020204" pitchFamily="34" charset="0"/>
              <a:buAutoNum type="arabicPeriod"/>
            </a:pPr>
            <a:endParaRPr lang="en-US" altLang="en-US" sz="2200"/>
          </a:p>
        </p:txBody>
      </p:sp>
      <p:sp>
        <p:nvSpPr>
          <p:cNvPr id="13315" name="Rectangle 4"/>
          <p:cNvSpPr>
            <a:spLocks/>
          </p:cNvSpPr>
          <p:nvPr/>
        </p:nvSpPr>
        <p:spPr bwMode="auto">
          <a:xfrm>
            <a:off x="557213" y="141288"/>
            <a:ext cx="27305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Reading Quiz</a:t>
            </a:r>
          </a:p>
        </p:txBody>
      </p:sp>
      <p:sp>
        <p:nvSpPr>
          <p:cNvPr id="13316" name="Rectangle 5"/>
          <p:cNvSpPr>
            <a:spLocks/>
          </p:cNvSpPr>
          <p:nvPr/>
        </p:nvSpPr>
        <p:spPr bwMode="auto">
          <a:xfrm>
            <a:off x="8251825" y="6505575"/>
            <a:ext cx="866775"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1-5</a:t>
            </a:r>
          </a:p>
        </p:txBody>
      </p:sp>
      <p:pic>
        <p:nvPicPr>
          <p:cNvPr id="13317" name="PRS Question Icon" descr="PRS Question Icon"/>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8623300"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26414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p:cNvSpPr>
          <p:nvPr/>
        </p:nvSpPr>
        <p:spPr bwMode="auto">
          <a:xfrm>
            <a:off x="557213" y="735013"/>
            <a:ext cx="83089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381000" indent="-381000" algn="r">
              <a:defRPr sz="2400">
                <a:solidFill>
                  <a:schemeClr val="tx1"/>
                </a:solidFill>
                <a:latin typeface="Arial" panose="020B0604020202020204" pitchFamily="34" charset="0"/>
                <a:cs typeface="Arial" panose="020B0604020202020204" pitchFamily="34" charset="0"/>
              </a:defRPr>
            </a:lvl1pPr>
            <a:lvl2pPr marL="1079500" indent="-546100" algn="r">
              <a:defRPr sz="2400">
                <a:solidFill>
                  <a:schemeClr val="tx1"/>
                </a:solidFill>
                <a:latin typeface="Arial" panose="020B0604020202020204" pitchFamily="34" charset="0"/>
                <a:cs typeface="Arial" panose="020B0604020202020204" pitchFamily="34" charset="0"/>
              </a:defRPr>
            </a:lvl2pPr>
            <a:lvl3pPr marL="1490663" indent="-228600" algn="r">
              <a:defRPr sz="2400">
                <a:solidFill>
                  <a:schemeClr val="tx1"/>
                </a:solidFill>
                <a:latin typeface="Arial" panose="020B0604020202020204" pitchFamily="34" charset="0"/>
                <a:cs typeface="Arial" panose="020B0604020202020204" pitchFamily="34" charset="0"/>
              </a:defRPr>
            </a:lvl3pPr>
            <a:lvl4pPr marL="1833563" indent="-228600" algn="r">
              <a:defRPr sz="2400">
                <a:solidFill>
                  <a:schemeClr val="tx1"/>
                </a:solidFill>
                <a:latin typeface="Arial" panose="020B0604020202020204" pitchFamily="34" charset="0"/>
                <a:cs typeface="Arial" panose="020B0604020202020204" pitchFamily="34" charset="0"/>
              </a:defRPr>
            </a:lvl4pPr>
            <a:lvl5pPr marL="2176463" indent="-228600" algn="r">
              <a:defRPr sz="2400">
                <a:solidFill>
                  <a:schemeClr val="tx1"/>
                </a:solidFill>
                <a:latin typeface="Arial" panose="020B0604020202020204" pitchFamily="34" charset="0"/>
                <a:cs typeface="Arial" panose="020B0604020202020204" pitchFamily="34" charset="0"/>
              </a:defRPr>
            </a:lvl5pPr>
            <a:lvl6pPr marL="26336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0908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5480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005263"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spcBef>
                <a:spcPts val="1200"/>
              </a:spcBef>
              <a:buFont typeface="Arial" panose="020B0604020202020204" pitchFamily="34" charset="0"/>
              <a:buAutoNum type="arabicPeriod"/>
            </a:pPr>
            <a:r>
              <a:rPr lang="en-US" altLang="en-US" sz="2200"/>
              <a:t>What is the difference between speed and velocity?</a:t>
            </a:r>
          </a:p>
          <a:p>
            <a:pPr lvl="1" algn="l" eaLnBrk="1" hangingPunct="1">
              <a:spcBef>
                <a:spcPts val="1200"/>
              </a:spcBef>
              <a:buSzPct val="99000"/>
              <a:buFont typeface="Lucida Grande" pitchFamily="48" charset="0"/>
              <a:buAutoNum type="alphaUcPeriod"/>
            </a:pPr>
            <a:r>
              <a:rPr lang="en-US" altLang="en-US" sz="2200">
                <a:ea typeface="ヒラギノ角ゴ Pro W3" pitchFamily="48" charset="-128"/>
              </a:rPr>
              <a:t>Speed is an average quantity while velocity is not.</a:t>
            </a:r>
          </a:p>
          <a:p>
            <a:pPr lvl="1" algn="l" eaLnBrk="1" hangingPunct="1">
              <a:spcBef>
                <a:spcPts val="1200"/>
              </a:spcBef>
              <a:buSzPct val="99000"/>
              <a:buFont typeface="Lucida Grande" pitchFamily="48" charset="0"/>
              <a:buAutoNum type="alphaUcPeriod"/>
            </a:pPr>
            <a:r>
              <a:rPr lang="en-US" altLang="en-US" sz="2200" b="1">
                <a:solidFill>
                  <a:srgbClr val="662A6D"/>
                </a:solidFill>
                <a:ea typeface="ヒラギノ角ゴ Pro W3" pitchFamily="48" charset="-128"/>
              </a:rPr>
              <a:t>Velocity contains information about the direction of motion while speed does not.</a:t>
            </a:r>
          </a:p>
          <a:p>
            <a:pPr lvl="1" algn="l" eaLnBrk="1" hangingPunct="1">
              <a:spcBef>
                <a:spcPts val="1200"/>
              </a:spcBef>
              <a:buSzPct val="99000"/>
              <a:buFont typeface="Lucida Grande" pitchFamily="48" charset="0"/>
              <a:buAutoNum type="alphaUcPeriod"/>
            </a:pPr>
            <a:r>
              <a:rPr lang="en-US" altLang="en-US" sz="2200">
                <a:ea typeface="ヒラギノ角ゴ Pro W3" pitchFamily="48" charset="-128"/>
              </a:rPr>
              <a:t>Speed is measured in mph, while velocity is measured in m/s.</a:t>
            </a:r>
          </a:p>
          <a:p>
            <a:pPr lvl="1" algn="l" eaLnBrk="1" hangingPunct="1">
              <a:spcBef>
                <a:spcPts val="1200"/>
              </a:spcBef>
              <a:buSzPct val="99000"/>
              <a:buFont typeface="Lucida Grande" pitchFamily="48" charset="0"/>
              <a:buAutoNum type="alphaUcPeriod"/>
            </a:pPr>
            <a:r>
              <a:rPr lang="en-US" altLang="en-US" sz="2200">
                <a:ea typeface="ヒラギノ角ゴ Pro W3" pitchFamily="48" charset="-128"/>
              </a:rPr>
              <a:t>The concept of speed applies only to objects that are neither speeding up nor slowing down, while velocity applies to every kind of motion.</a:t>
            </a:r>
          </a:p>
          <a:p>
            <a:pPr lvl="1" algn="l" eaLnBrk="1" hangingPunct="1">
              <a:spcBef>
                <a:spcPts val="1200"/>
              </a:spcBef>
              <a:buSzPct val="99000"/>
              <a:buFont typeface="Lucida Grande" pitchFamily="48" charset="0"/>
              <a:buAutoNum type="alphaUcPeriod"/>
            </a:pPr>
            <a:r>
              <a:rPr lang="en-US" altLang="en-US" sz="2200">
                <a:ea typeface="ヒラギノ角ゴ Pro W3" pitchFamily="48" charset="-128"/>
              </a:rPr>
              <a:t>Speed is used to measure how fast an object is moving in a straight line, while velocity is used for objects moving along curved paths.</a:t>
            </a:r>
          </a:p>
          <a:p>
            <a:pPr lvl="1" algn="l" eaLnBrk="1" hangingPunct="1">
              <a:spcBef>
                <a:spcPts val="3700"/>
              </a:spcBef>
              <a:buFont typeface="Arial" panose="020B0604020202020204" pitchFamily="34" charset="0"/>
              <a:buAutoNum type="arabicPeriod"/>
            </a:pPr>
            <a:endParaRPr lang="en-US" altLang="en-US" sz="2200"/>
          </a:p>
        </p:txBody>
      </p:sp>
      <p:sp>
        <p:nvSpPr>
          <p:cNvPr id="15363" name="Rectangle 4"/>
          <p:cNvSpPr>
            <a:spLocks/>
          </p:cNvSpPr>
          <p:nvPr/>
        </p:nvSpPr>
        <p:spPr bwMode="auto">
          <a:xfrm>
            <a:off x="557213" y="141288"/>
            <a:ext cx="27305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Answer</a:t>
            </a:r>
          </a:p>
        </p:txBody>
      </p:sp>
      <p:sp>
        <p:nvSpPr>
          <p:cNvPr id="15364" name="Rectangle 5"/>
          <p:cNvSpPr>
            <a:spLocks/>
          </p:cNvSpPr>
          <p:nvPr/>
        </p:nvSpPr>
        <p:spPr bwMode="auto">
          <a:xfrm>
            <a:off x="8251825" y="6505575"/>
            <a:ext cx="866775"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1-6</a:t>
            </a:r>
          </a:p>
        </p:txBody>
      </p:sp>
    </p:spTree>
    <p:extLst>
      <p:ext uri="{BB962C8B-B14F-4D97-AF65-F5344CB8AC3E}">
        <p14:creationId xmlns:p14="http://schemas.microsoft.com/office/powerpoint/2010/main" val="241317603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623300" cy="1143000"/>
          </a:xfrm>
        </p:spPr>
        <p:txBody>
          <a:bodyPr>
            <a:normAutofit fontScale="90000"/>
          </a:bodyPr>
          <a:lstStyle/>
          <a:p>
            <a:r>
              <a:rPr lang="en-US" dirty="0">
                <a:solidFill>
                  <a:srgbClr val="002060"/>
                </a:solidFill>
                <a:latin typeface="Aharoni" panose="02010803020104030203" pitchFamily="2" charset="-79"/>
                <a:cs typeface="Aharoni" panose="02010803020104030203" pitchFamily="2" charset="-79"/>
              </a:rPr>
              <a:t>QQ </a:t>
            </a:r>
            <a:r>
              <a:rPr lang="en-US" dirty="0" smtClean="0"/>
              <a:t>What is your velocity vector if your traveling to Salt Lake City from here?</a:t>
            </a:r>
            <a:endParaRPr lang="en-US" dirty="0"/>
          </a:p>
        </p:txBody>
      </p:sp>
      <p:sp>
        <p:nvSpPr>
          <p:cNvPr id="3" name="TPAnswers"/>
          <p:cNvSpPr>
            <a:spLocks noGrp="1"/>
          </p:cNvSpPr>
          <p:nvPr>
            <p:ph type="body" idx="1"/>
            <p:custDataLst>
              <p:tags r:id="rId3"/>
            </p:custDataLst>
          </p:nvPr>
        </p:nvSpPr>
        <p:spPr>
          <a:xfrm>
            <a:off x="609600" y="1752600"/>
            <a:ext cx="4495800" cy="2438400"/>
          </a:xfrm>
        </p:spPr>
        <p:txBody>
          <a:bodyPr/>
          <a:lstStyle/>
          <a:p>
            <a:pPr marL="514350" indent="-514350">
              <a:buFont typeface="Arial" panose="020B0604020202020204" pitchFamily="34" charset="0"/>
              <a:buAutoNum type="alphaUcPeriod"/>
            </a:pPr>
            <a:r>
              <a:rPr lang="en-US" dirty="0" smtClean="0"/>
              <a:t>70 mph</a:t>
            </a:r>
          </a:p>
          <a:p>
            <a:pPr marL="514350" indent="-514350">
              <a:buFont typeface="Arial" panose="020B0604020202020204" pitchFamily="34" charset="0"/>
              <a:buAutoNum type="alphaUcPeriod"/>
            </a:pPr>
            <a:r>
              <a:rPr lang="en-US" dirty="0" smtClean="0"/>
              <a:t>North</a:t>
            </a:r>
          </a:p>
          <a:p>
            <a:pPr marL="514350" indent="-514350">
              <a:buFont typeface="Arial" panose="020B0604020202020204" pitchFamily="34" charset="0"/>
              <a:buAutoNum type="alphaUcPeriod"/>
            </a:pPr>
            <a:r>
              <a:rPr lang="en-US" dirty="0" smtClean="0"/>
              <a:t>70 mph North</a:t>
            </a:r>
          </a:p>
          <a:p>
            <a:pPr marL="514350" indent="-514350">
              <a:buFont typeface="Arial" panose="020B0604020202020204" pitchFamily="34" charset="0"/>
              <a:buAutoNum type="alphaUcPeriod"/>
            </a:pPr>
            <a:r>
              <a:rPr lang="en-US" dirty="0" smtClean="0"/>
              <a:t>70 mph South</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36679270"/>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7194"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4741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Addition</a:t>
            </a:r>
            <a:endParaRPr lang="en-US" dirty="0"/>
          </a:p>
        </p:txBody>
      </p:sp>
      <p:sp>
        <p:nvSpPr>
          <p:cNvPr id="17" name="Oval 16"/>
          <p:cNvSpPr/>
          <p:nvPr/>
        </p:nvSpPr>
        <p:spPr>
          <a:xfrm>
            <a:off x="1053441"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26364"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599287"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872209" y="3888473"/>
            <a:ext cx="131921" cy="1524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762000" y="2667000"/>
            <a:ext cx="1424"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09600" y="4572000"/>
            <a:ext cx="784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29541" y="3941813"/>
            <a:ext cx="26776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96541" y="4419600"/>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369464" y="4433775"/>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642387" y="4433624"/>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915309" y="4433775"/>
            <a:ext cx="45719" cy="26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H="1">
            <a:off x="762000" y="4245821"/>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62000" y="3294874"/>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62000" y="3770348"/>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62000" y="2819400"/>
            <a:ext cx="135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43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752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622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9718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5814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191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800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4102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198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6294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8486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239000" y="4467443"/>
            <a:ext cx="0" cy="1045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872209" y="3736073"/>
            <a:ext cx="131921"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029200" y="3770348"/>
            <a:ext cx="131921"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57400" y="3770348"/>
            <a:ext cx="131921"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2"/>
          <p:cNvSpPr>
            <a:spLocks noGrp="1"/>
          </p:cNvSpPr>
          <p:nvPr>
            <p:ph idx="1"/>
          </p:nvPr>
        </p:nvSpPr>
        <p:spPr>
          <a:xfrm>
            <a:off x="1581150" y="1524000"/>
            <a:ext cx="6096000" cy="685799"/>
          </a:xfrm>
        </p:spPr>
        <p:txBody>
          <a:bodyPr>
            <a:normAutofit fontScale="85000" lnSpcReduction="10000"/>
          </a:bodyPr>
          <a:lstStyle/>
          <a:p>
            <a:pPr marL="0" indent="0" algn="ctr">
              <a:buNone/>
            </a:pPr>
            <a:r>
              <a:rPr lang="en-US" dirty="0" smtClean="0"/>
              <a:t>Throw a ball forward wall running forward</a:t>
            </a:r>
            <a:endParaRPr lang="en-US" dirty="0"/>
          </a:p>
        </p:txBody>
      </p:sp>
      <p:cxnSp>
        <p:nvCxnSpPr>
          <p:cNvPr id="4" name="Straight Arrow Connector 3"/>
          <p:cNvCxnSpPr/>
          <p:nvPr/>
        </p:nvCxnSpPr>
        <p:spPr>
          <a:xfrm flipH="1">
            <a:off x="6705600" y="3987532"/>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7505700" y="3807495"/>
            <a:ext cx="342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4686300" y="3846548"/>
            <a:ext cx="342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581400" y="3846548"/>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581400" y="3581400"/>
            <a:ext cx="1447800" cy="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6" name="Content Placeholder 2"/>
          <p:cNvSpPr txBox="1">
            <a:spLocks/>
          </p:cNvSpPr>
          <p:nvPr/>
        </p:nvSpPr>
        <p:spPr>
          <a:xfrm>
            <a:off x="3160887" y="3011324"/>
            <a:ext cx="2438400" cy="685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600" dirty="0" smtClean="0">
                <a:solidFill>
                  <a:srgbClr val="0070C0"/>
                </a:solidFill>
              </a:rPr>
              <a:t>Speed of ball relative to ground</a:t>
            </a:r>
            <a:endParaRPr lang="en-US" sz="1600" dirty="0">
              <a:solidFill>
                <a:srgbClr val="0070C0"/>
              </a:solidFill>
            </a:endParaRPr>
          </a:p>
        </p:txBody>
      </p:sp>
      <p:sp>
        <p:nvSpPr>
          <p:cNvPr id="48" name="TextBox 47"/>
          <p:cNvSpPr txBox="1"/>
          <p:nvPr/>
        </p:nvSpPr>
        <p:spPr>
          <a:xfrm>
            <a:off x="7967437" y="4586225"/>
            <a:ext cx="1082669"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x</a:t>
            </a:r>
            <a:r>
              <a:rPr lang="en-US" dirty="0" smtClean="0"/>
              <a:t>(meters)</a:t>
            </a:r>
            <a:endParaRPr lang="en-US" dirty="0"/>
          </a:p>
        </p:txBody>
      </p:sp>
      <p:sp>
        <p:nvSpPr>
          <p:cNvPr id="49" name="TextBox 48"/>
          <p:cNvSpPr txBox="1"/>
          <p:nvPr/>
        </p:nvSpPr>
        <p:spPr>
          <a:xfrm>
            <a:off x="579206" y="2301722"/>
            <a:ext cx="1092287" cy="369332"/>
          </a:xfrm>
          <a:prstGeom prst="rect">
            <a:avLst/>
          </a:prstGeom>
          <a:noFill/>
        </p:spPr>
        <p:txBody>
          <a:bodyPr wrap="none" rtlCol="0">
            <a:spAutoFit/>
          </a:bodyPr>
          <a:lstStyle/>
          <a:p>
            <a:r>
              <a:rPr lang="en-US" i="1" dirty="0" smtClean="0">
                <a:latin typeface="Times New Roman" panose="02020603050405020304" pitchFamily="18" charset="0"/>
                <a:cs typeface="Times New Roman" panose="02020603050405020304" pitchFamily="18" charset="0"/>
              </a:rPr>
              <a:t>y</a:t>
            </a:r>
            <a:r>
              <a:rPr lang="en-US" dirty="0" smtClean="0"/>
              <a:t>(meters)</a:t>
            </a:r>
            <a:endParaRPr lang="en-US" dirty="0"/>
          </a:p>
        </p:txBody>
      </p:sp>
      <p:sp>
        <p:nvSpPr>
          <p:cNvPr id="50" name="TextBox 49"/>
          <p:cNvSpPr txBox="1"/>
          <p:nvPr/>
        </p:nvSpPr>
        <p:spPr>
          <a:xfrm>
            <a:off x="3458285" y="4615934"/>
            <a:ext cx="301686" cy="369332"/>
          </a:xfrm>
          <a:prstGeom prst="rect">
            <a:avLst/>
          </a:prstGeom>
          <a:noFill/>
        </p:spPr>
        <p:txBody>
          <a:bodyPr wrap="none" rtlCol="0">
            <a:spAutoFit/>
          </a:bodyPr>
          <a:lstStyle/>
          <a:p>
            <a:r>
              <a:rPr lang="en-US" dirty="0" smtClean="0"/>
              <a:t>5</a:t>
            </a:r>
            <a:endParaRPr lang="en-US" dirty="0"/>
          </a:p>
        </p:txBody>
      </p:sp>
      <p:sp>
        <p:nvSpPr>
          <p:cNvPr id="51" name="TextBox 50"/>
          <p:cNvSpPr txBox="1"/>
          <p:nvPr/>
        </p:nvSpPr>
        <p:spPr>
          <a:xfrm>
            <a:off x="6478557" y="4687231"/>
            <a:ext cx="418704" cy="369332"/>
          </a:xfrm>
          <a:prstGeom prst="rect">
            <a:avLst/>
          </a:prstGeom>
          <a:noFill/>
        </p:spPr>
        <p:txBody>
          <a:bodyPr wrap="none" rtlCol="0">
            <a:spAutoFit/>
          </a:bodyPr>
          <a:lstStyle/>
          <a:p>
            <a:r>
              <a:rPr lang="en-US" dirty="0" smtClean="0"/>
              <a:t>10</a:t>
            </a:r>
            <a:endParaRPr lang="en-US" dirty="0"/>
          </a:p>
        </p:txBody>
      </p:sp>
    </p:spTree>
    <p:extLst>
      <p:ext uri="{BB962C8B-B14F-4D97-AF65-F5344CB8AC3E}">
        <p14:creationId xmlns:p14="http://schemas.microsoft.com/office/powerpoint/2010/main" val="348453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Motion</a:t>
            </a:r>
            <a:endParaRPr lang="en-US" dirty="0"/>
          </a:p>
        </p:txBody>
      </p:sp>
      <p:pic>
        <p:nvPicPr>
          <p:cNvPr id="1028" name="Picture 4" descr="https://encrypted-tbn3.gstatic.com/images?q=tbn:ANd9GcRgfpL7tAxKZ26fH4nywWAA6s7zSr50hOPABz-KD_AIhfidyn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264" y="1447800"/>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QUEhQVFBQXFxcVFxcYGBkdFxgXGhgXGBcXHRocHCggGBwnHBcWJDEhJSsrLi4uGB8zODMsNygtLisBCgoKDg0OGxAQGywkICQsLCwsLCwvLCwsLCwsLC0sLCwsLCwsLCwsLCwsLCwsLCwsLCwsLCwsLCwsLCwsLCwsLP/AABEIAMIBAwMBIgACEQEDEQH/xAAcAAABBQEBAQAAAAAAAAAAAAAAAQIEBQYDBwj/xABMEAACAAMEBQkGAggEAwgDAAABAgADEQQSITEFQVFh8AYTIjJScYGRoQcUQrHB0WLhFSNygpKiwvEzQ1OTsrPSFzRUc4Oj0+IWJET/xAAZAQEBAQEBAQAAAAAAAAAAAAAAAQIDBAX/xAAwEQACAgEDAQUGBgMAAAAAAAAAAQIRAxIhMRMEQVFhkSIjMnGh0RRTgbHh8BVCQ//aAAwDAQACEQMRAD8A9rFqTtDWPLOEFrXbszBGeWqK0Dpaz095/wAvvMNRaAasJeqmTU7I2xqjnqZaC1p2hq9TQesKLUnaHBp84q679uvZMFPih6nfr2n/AFDv7/KFDWyXatJypaF3mKqKKknZn9IWy6SlTEDo1VOINGFRjjiPwmPP+UekEnTuamTAllkKJk92YgFgCAlScesgpvbWIgaT9psssJOjpLWqeQwUUoijpXSTUYdMYV1UwwiJF1M9H0vp+z2WUZtomrLlrgWNczSgAAqTiMofo7TMmfKWbKYmW4qpKutRtoyg08Nm2PP7HyHM+alp0pNNpmijCSOjZ5TH4VTWBgKnOgrXGNpQAUFABlsAGWGobtgURaGotDbU7XoftHSVPVhUGox26jQ/KKOZxxtiToVuiy9lz5NRvmTDSTWy1viC+I5QkKLqZ2viC+I4wkKGo784ITnBtjhBChqZ35wbYOdG2I5hphpJrZK50bYTnl2xFhpi6Sa2TOfXbCc+u2IcNMNKGtk73hdvzg95Xb84gGGmLpQ1skztKSlYKzUJFRg2WWyE/S8nt+jfaM5yhShlPsLIf3gCPVPWICTPlDQhrZs/0rK7foftB+lZXb9D3bIyAm+cPU954px3CGhDqM1Y0tJ7fo27dvEB0vJ7Y8j9oyt0nXTu43nzEAQDj0r6ZZA7ouhDqM003TshVLFzQCpojk07gtf7HZHKwcprLOBMqcGANDQNUeBFfGM/TVnu213GtKjdgsYyevuNqDj/AAJmeAoBXZiBdJqowwjMo0VSbPWzpmTrcDcQwPkRBGWQmnRNBuUt6hqGCLoROoydN09ZQSWtEkAMSazENKC6duNdUUto9oVhR1lJMafMIUKkiW0wtQ3jdKUDYbNh2GHWrkBYJjFvdkVjncFMTiajG6ThgSMMs4tND8n7NZamzylQnAvUliBhS+TewpqYEbIgKeby5Jwk2DSE16igaS0teuTiztgMhWkUWmNLaZaWZkwStHSuiFAImWhjU4ZkLgTUkVGyPSt3j566UpjU40IO0Rlbf/8As2+XKzl2cc441GZhQUrSoqo2jpA5iIyxqzO6K9kchrs22TrROmHpOpegvNXAml6uIxqOkuZje6J0LIsyBLPKSWv4VxOqpOba894wrE0cePzr5NuMLx9PHZtNKZgRUiNticcca/xQhPHHHgICeOOM99G8ccfaKZGPxxxthdFzaTSvaX1U4ejN5boa/HHH2iu5VlcZqQ3fqI8QSPEQBpIIajggEGoIBB2g5GHRDQQkEJEAQQQkUghhDCmEikEMNMOMNMCCGGmHGEMUo0w0w+Iek7VzctmAq2AQbXY0Ud1SK7BUxSFFyo0vKuc0HHOCbLAXGpKsGcKdZC1rTKoivsmOeMQtMaCTo1F40xfJi9SWmVGTEmuG2DR81pZEuYa1wR9TfhbY3z9IFL2WY7A8ccZaxHBI7Lxxx6VFMjieOMtZ89ghOPpl5YDcNsHHHGzcIOPpx9YAQjjP5Z786nDKK/T2j+fksnxYlTrvjfXM4gkGgGFIsTx4fKnplgYD9tXlUfJT5wKnRhNG8p5kqUsu7euC7XojAE0GIrhl4QRa6R5MX5rurBQxrS6xxOeIUjOuRwgjjpn4nX2Geg7PLVuwAOHgAdxha8Y11bcdesgjYYb/AH8Mce7eejuEFeN30HkNjRowNnzQiMzdVVLnLICrHKm3GlNu2M9yKkky5k9+vPcua7ASFHgS1McqY0pTpy4tRSyMo60xlljxJrvqVUiuePWaLfR9nEuWiD4FVfEDPvJx8d8TvNdxI/P8+Ne/ODjjjLbmErx68YeCmDjjjzzjRgCeOOPnDTxxx9Ap4448TDTxxxSAObGIdtnqqlmNFGZ9PE6qayYlvFYqc6wc9Qf4Y26ucPrd3Y68FhDtDz7SSSGCKASslhUULDBmGIY4nCoWtKNjXRWO3hzdIKTAKlGzp2lOTrvG3GhwiusKUJ7uPlEifIVxRhWhqDUgqdoIxU7xEotlpCRWy7W8vCZV07YHTH7agYj8S+IFKxYS3DAFSCCKgg1BG0EZxCjoSFhIoGO4AJJAAxJJoANpOqI9j0hKnVMmbLmgZ3HVqfwkx4r7c+VLtaRYUYiVLVHmqPjdukA20KpUgZVauoUzuibQ8t0aVVClDfqKrXEio7wCN++Oc8mk648Dmtj6UhIzHIblP74jo5HPSrt+gpeVq3XpvusMNm+NPHRO1aOMouLpiQ0w6GmNEEikt8y/Op8Mr/mMP6UP/uHZFnpG2LJlPMbJRWm05Ko3kkDxinsqEKKmrGrMRkWY3mI3VJpupAHK2JUDvp5/mBECZZVYFWFQcxxkd8Ws1ag+nfmIjERohEsMwgmW5qwFVbtrlXvBwPeDrieOOOPlEW02e8ARgymqnfs7iMDHazzLyg5bRrByIO8YiJ5A68cceWs49OPyGMHHHHdCU4+n5emuKQONWrLd45DVjiTjX3kbfAdI64Bxxwd4ygp8vT7d1Bv1QA5V46f9Bu+UEKAdhO+6T61FfKCIUtx+fyx3/tGhwyMFeN/38j+GKaxacBcSrQhs845K1CswimMt8VfEgAGt0DVFxxr7t5OVPiruEYNNGa5SHnLZYpGYvtOYfsY/0v8AWNIOOPp6HI5mwfrdKT3zEmUkoa8TjhnrLigruFcY0449d/fr254xEV8IU8ccbhlAeOODAOOP7D6nHH2EaINI444EIRD6cflqhCIEK23dNhJGTC9M3S60u97HDuDbIlFI5aPWoabrmGo3IMJY8ul3uYkOwAqTQDWTEL5D7OM/D6x3EY3TPL6y2YN0r7ZgDuGH96RgNK+1u1OSJKLLXIYVbzwjDyx7jtHBJ87HuNYp7fpNLOS6TFU5sh6j49I0+Fs+kM9ddXjq8uLc7L0mdjgEQEk+AqfKJws+lZwolhcXsQWSjHXiXOHjSOUssn8KO0ezxj8bNRb/AGjFyQvQUHAqdWwbYrpPtPnSnqyiYlOqSa94OYjya3aTmKzAChViGypUGhGzONKLfKCKURpsy7UjAKDqqWoPKsc1DK3tbfkdXLClTpLzLDTdrsmlbVLthRpTmWqzZRoQXQsL14dZboUasozlotoM13pgTQUwFB1cBEFpdolkzTLdSb1aL0AGqSMMAMY2/s15HJpNJrzJjy5UshRcu3jMYE5sCKAU1Y11R1y4p6tzGHNjUNmaX2J6QJmT5QC0KCYWPXqGCqBhivSbMimGdTHrEZzkZyMk6OWZzTO7TLt53pWi1uqAoAA6TbzXujRx1hFqNM8mWSlNtCQkLCRs5nKfKDKQQDXbt1GM5Tm8fg1jsHWR+HaNWe2NOYpbStHYb6+eP1p4RQc44BcKbMPt6UhZQum78J6u7avhq3d0O1nwP0+kUhzpHIC6x2Nj3EYHzw9YkUhsxddDhj9PlBhC8cbe4wccfnh3Qo41fOA8cfYwAlON319fCuC8d/jjX1ORwgpxwPHLxhePyz/ZzOrKAELJrND+7544+cEKs5Rh0vAORTV1VplsggUnWqzpMUpMVXQmrKwqOuTUgjA9DPA/iisWzvZaXZheT0RzUypmLW4oEt8S3WNA9f2xFsWAW8SAACa6h0SSa1oOtqIik5QTqWefaGFLkuZzKkYqXDqJhGpz0aVAIGFakxzZpEbkDaBNW0T8jOnFgCD1aC7QnBhV7uBal0jONTXjXq8Rq+lAuNNyZs6ybFIViFqlak06T32pWvdrPdFwWpnlmDqpWu7U2oRI8Gpcjxx/YfU+kHHGoQg+WH22AbIWvFftGjIcb44WzqMBUFqKDsLELXwrEjjKML7TNOTJSLIl4GbdF4jABmZag6qEDzjMpUixjqdD+U/LhJDmRZxemrQABb2zCl4XQMMWI8Y8+0/a7damAZplXZZaqJihSWIUC6FFASRri50boMIBLkrec5mlWJ2mmr0Ebjk/yaEoiZMoZg6o1Kcq7z8t+rhFub8ju2ocHmtl9kttehmPIXeXYnDDUp2bY0uhvY9IQhrTOeb+BBcXuJqWPhSPSJOXifUkwTmIU0zOA7yaD1IjsoRRh5psh6H0XJkCkiUkpcVF0UJFcSTmxJGZJwAhvKbSAkWO0zb11hJdU2mY4IQAbbwHrsiwAAFMgBTwjzf2jadvTpUhBLmyVImTQalb2Q6lWYhTgACKtjlHfDj1ySPPknSs800Zo6UeiZktXGd8FaAg41UEnLbFm2hlI6M394JMZT3G6PnFt/8AkMtEK2exMv4jRRt1U+cQLHp1DaEaeoNcKhi1xiaKaXmrryyzj6s5xxwbPBFTyTrggG3NLLokxJpXA1Ly6EGmo+hxqDDtA6ZmWSYZkiZzTzWVWCCstgLxowbXiDXcdsd9Py5YefMooVgcRXEoBjjm16mWBvDfWdyW5CT7bIafLKoqtRA1RfNDeoaYUrSp17KR4J5+rilq5XB7YYVjyKuHyex8l+Usu1SJbF5azSKOl4VDAkGgONDSo74vCI8Bt3JC2ys7POG+WL4/kqIi+8aRkNVTa0auRVwK+Pyj5qzPvR75dmi94yPoeEjyDROnNPvTm5RcbZkpVHm12vnFzb9O6blKL9iRyR/kUbHfQtd8qb46dVVdM5PA7q16nopis0ovSB2inl/eIXJq1WuYtZ5TDBlMibKcGmos12YN4Aiy0qvQB2EeuHzIjonZxlGnRWTUqN+Y3EZQ0NW6dtR4509DDxHN8PMH6H6xog8whHFaQpisnTTONFrzStR2Gb0rVEpjQGlT3gY5LAuhtLy7Qr80xNxrjVqMdovDEVBx3GLEbuPKvyit0LK5tDLvVus9MR1S5YDXlUjwiwJ4w+0RPYMUbPT54flCE1NBmPPbQZnMjIDKGlq4atfdsGJ+UOyFMgNWrbkaDOmqKB6y0102fDqwGZrlBAskkYEgZfFqw1LTVBAHZP1rj/SVhTE/rWUyxXaZakHtAkbAK0ftBe9Ik2cZz58qX3Dokndiw1LGmQACgACgZDIdcjIUHw5gRl9OOJmlLFLrhKSdO3VowXaBjKBzHhHKXB1hyaDSFiWYgFboWjA7KKM8cgC3xRX6K0XNlMhDG4cWoTvBvDXjQZmLe1noneQm3rMUzx2jXHSteAcwCO0cwY0ZG5HDEEUI6OBGzOgw9Y6LM37s/wAoDU51pn8WRw3a4br2eJ+WyBDpe2ehjL8qdBJabRZ74F1aiYTUEoVcquwdJa12CNLe2/ceYyivZA86jCoU1AOXQVad/wDinyiPcqdbo4WEPKFJctXkil26Flud4UUVhv6NdmszrNbUckKekM1IIcd6nERVSdGzUm1WZ0ai8KkV1moyOHzi1tNmR6X1BpkcmG8MMV8IoJEnqjjjOB8SveT5Cn1EVbTJkhFNedWqKQ1Ay3qAG+MCKkDEa8ThEHTWli8i3CSsxZ0izzM1ydkcgKcVcgIDgTmNsAUnKbldKmFpaAzZamlQyqjEZ4kGo1VA7jFJZtMdLoS0UAVuibMI8bioD41jzGyW00ANSuoRptEW13wlqScgq1r6R3jnnGNRdI4S7NCTtq2P5QaQkzWJaxy1evSarBq6iGQreHfGbLhWDSmYMpqAWrQ7jTDuMbfTPJi0tLB5u73utfImsU3JXkrMtVpEhBdIJMxjlLQGhYjWdQGsnZUjtDPHInuvMPBLFWz8i65NWX38GQkv9ZNoJjEdGVKAF9/4iwUZk01R7no6xJIlJKlC6iKFUbht2k5k7TETk9oGTY5XNyFoM2Y4u7dpj9BgNUWceR1wjtu92EJWCEjJAMJBCGKAMcLYtUYbq+WP0jtCGAKAGGTh61HmMPWkLSlRsJHkafSIulrKJsp0atCK1BIIKkMpBGsEA+EUHF7Rz5KI3QFBMYHEkivNqRkaZnVWgxynS0CgBRQAUAGAAGobBFboKQEWYAagTLoO5Ulp/SYsoIMgu1ybsDUOzPonec6xNJJ20/e8s4rNPghVYGmN0nceNW2J0mZVVOAqAdQz78Yi5DO3H5ZmFGG7zG86l101w3jL/wCsJTd6eJ+CKQW7XZ/LqwOuCFvsMq/zeOuCBSz2V7sf3F19zZNGMVD+nAzH/IFK1FAVTWd7PrjXI2zOmraQT8NDnMGaxnNKUl6Tsz5c5Kmy65ZXyvZ2pHNnSJopjVaWM8329VV3N8R2xJvU15bTsO9th2RFlremscwoVcq4lmJxuk9V01xKUHDw27LpyA2RoyApu1j4e8a4N47sAPoYKni9mM9UBPr3H0wMABP242xWaKNXmNWuf/G6k+SJ5xNnOFVmOQBJ2bYpuT1rNWlsCrXJbgnJhcUPT9l6174gLmU1bx/EfQAfQw4mOVnPR7yx82JHG6HM2B7qxQDShMlXW6rpQ7aEU8/tEfRIN1i92+TRqZFgoqfEkxKl4AbgIpZemAvQAq/WOwffIbIzKSjuzUISlsjxzT2gANKT7LJAlorXgT1UlsqOKDXi9APtGz5M2SXZkKIb17rN8RNd2rdEzTUmzTZpnsV50hUZjUVVchSor3xzkWmUl2i0WtAa4EbdseLNlcnS4PpYMKgra3J+m7UvN0DUIMXHsrdDZprKAHM9r51noJd8KfWMHym0lJYUbrfDxWM9oblZM0bMlzJZvqxImoT0XU5DcwpUNq7iRGuzv2jPalcD6QhKxWcn9PSLbJE6zveQ4EHBlbWrDUfnmKiLKse0+YEIYISACEgrCVigWGmCsNJiEKS1ikxxvr5gH6xzzjrpUUmV2qPMEg/SI4MUpD0c/WB2g+lD6qYm1itkgic2yhr/ABXh/wAyJ4MEGQ9Nkcy1d3neAHdESpeyOF66qSv7S9NMscwsSNMBSEVyApcE1yovS+gig5HaSmGZNkTJbXVqyzcLjgNTDADJlxxyMTvHcaqTNDgMtCCAwyyIqDgDDyBrA8hqzzWIGizSWE1yy0vuCmi4H8N3VriYGpu3ZYD+GLaJTo6CZTCnoP8AoghgnkYZ+I8f8yFigsmbblnjWmZNOkCMkXXrjz3Sun5ky2iiLzNjtKyzMU5sQDd61DhKNaZGgiNatNkrzXPvKRiKFQrPTBVF4MKA3TifKKW0WO0SptoS0MwNOeYl6iY15CtBTpYNM6QJyIIWtI4t2d8enmz0+ZpyRKwdgS8xlNKG7ToAt0DQUWX/ABCLlpgwqM8sMOkKj4NoMfP9vmza3nRwC7MHKsBqxDXaEVGe0xtOTnLc8ywmTOkHqCas128DdAqLxNHxJ17qRdSOaR6gG1im3CnccjCE6vEa/Q4xmLR7SNHyqB+ea8K4S60BpqJNM8q1GyDknp+zzpbJKnvOuEsTMR1cKxYreBFMACKqadHIZRbLRYcrOcayTVlTBLmMFQORe6zAUoc61purWK6wWObZbPLl81zjSalZizAb1WJet4KReBO2K3lTp0mVKFnmCY81pbywbt3F05qpArQllx3YxpZrOJFJhDTBKo7DCr3aEgagW1Q5INsuk5aooYvLwGMxXUZdphQ+cS2tSFCwZStDiGBGW2EnWhZaksQFGvjOMXpzTcu/UBFoM6Cp76YmMZMqgvM7YcEsj8ibpjlGzErLUiWMN7Ya9g3Rm7VplyM1QRU6Q5Rs1RL164bo7krbLTRghCn4nN1e/HEjuBjx1LI7Z9H2MSohztKKpqtZj7TkPCHyFtdpastJsw5dBGYDdUDCN3yd9nMpZiG0uJv4FBCYAnFus2WQu+MemykCqFUBVAoFAAAGwAYCO0cHieafa0vhPlzSpWRNaXPDrNQ0ZCpqDnrptrGft9r5wigoBlt7zH05y55D2fSSfrP1c5RSXOUdIfhYfGtdRy1EVNfBOUfIC12J/wBelZVaCchqjbBXNSdjAR2UFHc4PLLJsSPZlygn2O085LqZJos5K0V11fvjMHvGRMfSGh9LSrTLEyS15ciMmU9lhqMfNOi3XCWOiPh741vJjTM2wvzprcrdmLqZP+oYkH6Exjrq9zo+ytxtcnu1YSsMD1AIyOIgJj0HiHVhKxEt9uWUt5iBiAKnPGOj2hRmRAHYmGkxx95U5GuXrl8ocTAFbpodQ/tL50P9MQg0TtN/4YOxl9ej/VFYGgUotKaR5u2S0o5DJecqrUKmq3cAaklV3igi0M2Y3UAlr2nxan7AOHiY5240mSz3r5lfpe9YlLMFM4A4ro9a1es1trmoHcvVHlFZaNJyxbVQVvKolthQC/itNvw5bc84t3tAGuPPtO8q7MZxZaLNl0BmKtaquN2pwYhqUFDr3wYRuZDXZ0xcg6rM8cUbXT4U25w3S2lpdmS/MN1cN2FabVrjSM3Z+U6znfmlbnpNmd+sKPW4SuAIB6K7ulrjz3lByim290WgQEgBbwoWyBJCrSlTntjnHJFycVyuf1NaGkm+Geop7Q7KB16+Ez/44I860dyZYy1Lm6xrUZ6zTEYHCh8YI3Zi0QbbyhnPM50pLAFJV1UYKahu0zUIq22td0UyWlpk7nHN43gTgKUBxAAFFAFcAKADKJukxKd15oFKipAIIqAbxCigFWvUFTTIYRX2bR7TJbstDcoSKi8Qxui6M2NdkYXB6JJJ7F5KV2vzkmTElVAqqEpepjeNRd1401xCnaYnILoovRCgrrWgw2UOccpFunyZc+zq7qrG7Ml6jQgUOwg1H70OeYJstVdVUqiqrAgZYYjOuEVI5tnKZbOceovInxEkvdqcDXA0rti0sGkBZqkVVqFCQwKvfxRwtOkgCnHa4x1RVtZpiywqLMAcfrBqYhqrUaqfnGl5NcmZltSXKKLLRCb003+iOtQ51JyCrTNdZxoo4WLSk6daZC2dKsgRKKKgiXW41KEqddK0J2R7KbNaJ1nYvQFpbuqpQkqGQYN44EVvXcMwT5j+ins0ydKmE2afLCizSn6KT5ZJLjnGNHNGIuEit4ipwEaHR/tRE61sZwNnIs4kqhN1EdTWZUGlSxChRiVoRrxlFSRXaU0pKkosuW14ipu4m6TrqYoHs8x156abksnrHjDxix0rLssxzakLc0xvOpF1bxreOdQDn3kxytmk5bSkkorXTQALQ0IYjtVz2VypHnjhrdnqn2jao7EvQVtlyxSWsl2YUq1GcXhTDHonwjSWnlfNdCt0IT8UtiDTWMQY82ZZPOEszBgxJBQYMtAeqTSlBFppjR1nmB7TZiVTFpq0aspy2NVVarLPwnLEitQY9FJcHkb1bs2OhuUdoQIgmFitas4DHqgUyFManGudNUaZOWj0FZSk0xNSATtpTDzjxHR8pasHtNw0AFDNJGFexgNcWayZIxa0sciOjOpS8a16Gyg8Il1uEkz1Kdyrnkkghd1AQPMRyt3LGYUZWWQQVN4MpII2EXulXKlMY8zC2aqkzjS8SRzc/EY4f4eI11hJ1pswl3L8wgit5UYVcFaFgUGGGoazCy6dixl8nZTWhpqoURlqJOJVHPWANchq2eEO0wjAXU+Ihaaq6o78l9ICols1FHVO7LGH6emSwGVzhhkDtzoAT5R4W3LLTPqR9nFt4Gu0vyonOFWSeaUAVavTfCmodHwigHK+0ynuGcWxD01EA1K1zAxy2RmJCWUitCT/AOXN+qReaDWzzWYlVYCq1ZaUuZijAEZmPVNN20z5ekvuVvKyVPscvBucc1Cr8LK20kaqnX4ZxSvyotE0oJUx2IQBhTWCa5E0AwxJ2xkdLT1AUqaXgQRTE4kVGGOZ168xCaHtVASC1KbDWuzrVoYsMj5FUzatb7XWW8xmKCZLOF01owNDTHIGNHyi5eS5E8J+tF1iHAEujAFcQTUnAnZqjEWDlK1nqEJAmLibuWP7dKxS6WtRmMT0VV0VsQKnuOrL0jrrcmZk1R6Npj2iyGsxZZc3pXlWtALygEEEVrjq3RSyOX5apWRgDrmU/ojI2mehkyZVL1xZhrep+scnEimIGBprix0ZLeYzhecVWNSwkrQC6RWlVRRgusQszFpkzTHK+bPSYJctU5pVYsGvEF3WUMCox6RoBXKsUGktNWmWplzJsznT1ulTmx2QFPWOuvhtjV6F5Oky5iWJltDiarz5zFQLwDc0qhjRgtXYnEFiKVCgmHb/AGZW2YxcC8N8xC13ZWuJzhZTCT7RMYXmZ2FaVLE403mHStH/AKmZMYMSQbgAOAUgs53avGL/AJQaFm2WvOtZwLnOLLPSqrXkDUu3ScTjXPEYxAtsmZNAmVwMsEGUjCWFp0koMFocCMsN2C9iqNuiz9n84c7JmPMS8GazXCRfZCoKUGwGgyOWcLN0IZts90QGZLklWICgtgOoLueFAczhjsjL6DlMXJUkc2Q5IIBABzoe7Yaa42cjlRNlK7SSimcxaY1azGIAAJIuilMhSmBwjzrG1mc1w1T+ae37s3LKunpfiaNvZ5pJ+mJ0qUGoRLLOCn4SFFK90JFHZuV73RetMxDjVRKl0BqcsMoI7e34L1/g49WHn6fyV9usEuVKmTplocTityhSiNTpBVYpVcFGFDWpyxMU+gdJ2aU3OOZhI/y1RbpYGqEk4ilBXOpINRSh66Vm2q0gC0T+cAxAatATXGlaVxziHL0Qdsv+An5mOUskGqZ9OHZM0ZKUVx8jnoeyo4ns7uD0St1OuaktVjgmQORjSSdDWPm1DWibXC8OabEmgYXucunHHVjFINDbSv8AtiOi6Ipm2WX6tMNdMV2xHlXj+5PwGV/1fcvrPJWYCFmIrkgIrDpMzEKoUBDQZZmm+PTtBvIsqXkBKygAuwsVDl2rheCsAafGZv4aeKLM92ZJ6OL6OrL0EwYYqSAuOOow22cprVbjLszTKI0xq0wMxpjlmLdo1Y0AzwFI6Y3as8+bFLHLS2S+W/LWdpOYqgBJSkEA0NGxBe9Sqihy3CK6wWSUga9O6ZFKg9G6KYVKnZnuyjcNyItLUWXZmlIMheRCaZFjeqT3xKk+zi1HMov7U16/ygxiU2+LO0MENHtSSb+noZ/ROkpUsqZJUm5cxOSsym9gRjUDwPdGplco+jcuqRjrauOZzwOuojvZvZlO+Kci919qd1btInyPZw6EMtqZWGTKjAjbQiZURzfU7jDw43zk+jIcnSjlQy2YMmKhhLYjDAitMTHSdpeSrc7LMpnAuALLZHp0icSuGJBIBxoIvZfJu2qBd0lOFPwMfnMxhzaCtxz0hX9qzofHEnHfnGrn5/T7mOhH8xekvsYMMJloEznaEFnUPzd1cqKXuA0ph0sMMSIWaCrTQ5IZm6YIUFSDiAABdxzwjZTOTVsvXv0ga0p1CB/CGp6RxbkSZqkT5st3pRJoVhMwpRXOPOpQUx6Q1GmEYnGUjtjcsXwZV+if2MGNGSrgQA0Brgq50u53dmENGi0ApV7vZoLviKRtB7PH/wBeX4IxEKPZ4/8ArJ/A0ZvL/aM9CH5q9H9jz+VLWVOWgqqlTQ9nAEfOLjSllTnBvBNR3ikS+VfJJ7LLWbfVwWuG6rClQSCaj8NPERx0HoprZMVLwUlGoWBINwgUoN1T4GJJStPvPQq0OOr9dyH7quHSmenfsxhyWVBW6SKkk0u5nPClMaRrB7N3/wBaX/A/2h49nDj/APolj9x4vvjz9CH5q9H9jJmQlKMLzE1LtQudVL2zwjnMsiNnePiv23xt5fs7AHSmh21ihC07rpJ8xAfZ+R1Xsy/+izHzmFvSkX3pjoQ46i9GY6VooMKKDlWpZBvxYinmY6WmyS7q3mVyoCgVY3VH4sFpuUmNPN9nLMQWtCHZWU2A2DHAbhDf+zU/66f7TfeHvfM30Mb5y/RmWncwa9EHeaiOlt01LmSpUt5dnXmwACo6QoAKE3jXIeMaX/s1P/iE/wBo/wDVHNvZu3+uv+0R63/pD3nh9S9DFe+b6MpdD8q/dlZZXNkMam8K4iuRqNsSJntOmpQVkipAwQn+o0/OHWnkDaF6vNv3Eg+qiKe0cmrVLGNnmU3AN/wkxLmuUzqux45/9l6fyQNP6Ya0s5mMgBvAIroBVgQ7DpECoLYVpiTripTSSql2oIyNXBfYB1saDZ4xPn2YrgyFTsYUPqIiTbKjZoDFWV952/xi5jMpLOxl2gurBVJON9KgHPAt6HGL2wy5Cypic/Zzzl1lLPQoQTeagXOmFBjnECZoxSep/Mawx9Fj8X8Z+sb6t8M5f45/P+/IsJNhk0/7zIOfx7+6CIkvRYpm/mPtBF6j8TH4B+B6pZfZ4qsGNomAjWiKp82LReWLkjJShZpk2n+pzZB8Agi/Cw6sb0pHCWfJLlsp5PJOxqf+7If2i7ehYiJkvRdll4iz2dKa7ij1ibfMRbRZ1cgtU0y1rjtG3DOCSMOcnyyDp2z2e12eZZmls8twMZfRukGqsGOAII+hqIyvJXkLKsE7nlTnpg6jTWH6vaVVFpe/FXupG4aWe/u+2ccLoi2Zof77M1so7l+5hPem7bfyj6RyKjikMJ3RLKd/eD2m8zDTM3n+aOAZTmwjoPGFihXm0y4844mcdphbRORBVjd7yPpEJtIyu0fIxdxsTfetpPrDDad5iEbbJ2t5R1lsjdVXO+4SIUyWjo1o3+sNW0DVWscZs6WoqVYDKtykRm0rL1K3oPvFpi0VnLvTMuTIQTw7K8xRRCL3R6RPSw1AeMV3JS22EsF95myJqMW5ubLpMIOIWowxGdK51oIz3tY0nfazBQVUc41c6k3BsGQGW+KDlHy3nWt0mTVlc6hwdUpeXWrKSQynWMouhPkqnJcM9xsNr5yWr0YXgDS9Wh1iowNDriYlppShYeNI895F6SqAsidf55WniUTemSrlxHSpxOJNNZC1xNY0CW+a1aFjjQ0XIjUcMDuhpZnUahLYdTN/EY7C2trcjx+8ZhZc9+3Q7TT0h6aLataqe8Ej1ziV5i/I0TaUp8a+aw9NJA5EHw+0VVnkuoAqoGwJT6xKRDt9BEKT/wBIfh8q/aBdIA6mHhEFgRDC52V84AsPfUJu3qH5x1LDtfOK+WGJyI74mItBSuf96fKACcqsKNdYbCKjyIiptHJ6xv1pMsdwK/8ADSLZq6o5kbYNJmlJrhmatXIWyt1GdO41H8yk+sVFq9nvYnqdzKw9RX5RuSsJcjGiPgdl2nKv9mYeRyC6IvTDXXdApXdUg08BBG6CngQRdES/isvj+xK5zcfL7wBzsA8YvfcJfZ9T94BYZfZ9T946aWeYpAeBBXbXz/tF37hL7PqfvCixJ2fU/eGliykKDZ9fvDZgFMSAN8XpsMvsj1jnN0VJal5AaZVrDSLMraLTJBzvH8I+xpEObMB6kiYd5vD7xuE0dKGSKO7CF9xl9n1P3i6SHn6SJ5OCEDvpTzMSpejp2sD+KvyEbf3NOz6n7wGxJ2R6woGNGj31hTur+UMfRxHwLv6tY2vuSdn1P3hr6PlkUK4d5+8TSy2YNVIe6BjSuCmg7yBh4xLMiYPhJ8vlWNfJ0XKQUVAB3mp7zWpjoLGnZ9TE0sWYW22F5ilShGwmmfdXCM9P0JadUonfhT5x62LGnZ9TB7lL7PzjSTRGkzxPSXJedOW5MkF18Kg7RRqgxiNJezG2q36mS7KdTNLDDzYAx9RmxJs9T94PcZfZ9TF3CR8zaF5G6Xs9QtkBVsw0ySO4hr9VMb/kjoO2ylmtaEVXmOXuh1KqMcAATtOJNctkete4y+z6mD3JOz84jTKYtdHzcB0R4n7R0/Rz41YZ8bI2Huadn1MJ7hL7PqfvE0izKrYdrHy/OOi6OGHSbPbGm9wl9n1P3g9wl9n1P3hpFmf9xQHLPf8AnC82BkAI0BsSbPU/eENgl9n1P3hpBnwIa2O3f940P6Ol9n1P3g/R8vs+p+8NIszoUbT3wpB3RovcJfZHrB7hL7PqfvDSLM2Bjl94TjVGkOj5fZ9T94Do+X2fU/eGkWZtacE/eFjR/o6X2fU/eCGkWSoIII2QIIIIAIIIIAIIIIAIIIIAIIIIAIIIIAIIIIAIIIIAIIIIAIIIIAIIIIAIIIIAIIIIAIIIIAIIIIAIII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http://drmichellecleere-com.zippykid.netdna-cdn.com/wp-content/uploads/2013/03/Free-thr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9614" y="3890428"/>
            <a:ext cx="2848956" cy="18767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johnmannophoto.com/blog/wp-content/uploads/Spinning-T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9465" y="3754140"/>
            <a:ext cx="2592935" cy="2039388"/>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idx="1"/>
          </p:nvPr>
        </p:nvSpPr>
        <p:spPr>
          <a:xfrm>
            <a:off x="1423987" y="3264704"/>
            <a:ext cx="2362200" cy="685799"/>
          </a:xfrm>
        </p:spPr>
        <p:txBody>
          <a:bodyPr>
            <a:normAutofit fontScale="77500" lnSpcReduction="20000"/>
          </a:bodyPr>
          <a:lstStyle/>
          <a:p>
            <a:pPr marL="0" indent="0">
              <a:buNone/>
            </a:pPr>
            <a:r>
              <a:rPr lang="en-US" dirty="0" smtClean="0"/>
              <a:t>Uniform Motion</a:t>
            </a:r>
            <a:endParaRPr lang="en-US" dirty="0"/>
          </a:p>
        </p:txBody>
      </p:sp>
      <p:sp>
        <p:nvSpPr>
          <p:cNvPr id="13" name="Content Placeholder 2"/>
          <p:cNvSpPr txBox="1">
            <a:spLocks/>
          </p:cNvSpPr>
          <p:nvPr/>
        </p:nvSpPr>
        <p:spPr>
          <a:xfrm>
            <a:off x="5481415" y="3233738"/>
            <a:ext cx="2362200" cy="5289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Circular Motion</a:t>
            </a:r>
            <a:endParaRPr lang="en-US" dirty="0"/>
          </a:p>
        </p:txBody>
      </p:sp>
      <p:sp>
        <p:nvSpPr>
          <p:cNvPr id="14" name="Content Placeholder 2"/>
          <p:cNvSpPr txBox="1">
            <a:spLocks/>
          </p:cNvSpPr>
          <p:nvPr/>
        </p:nvSpPr>
        <p:spPr>
          <a:xfrm>
            <a:off x="1524000" y="5853259"/>
            <a:ext cx="2362200" cy="685799"/>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Projectile Motion</a:t>
            </a:r>
            <a:endParaRPr lang="en-US" dirty="0"/>
          </a:p>
        </p:txBody>
      </p:sp>
      <p:sp>
        <p:nvSpPr>
          <p:cNvPr id="15" name="Content Placeholder 2"/>
          <p:cNvSpPr txBox="1">
            <a:spLocks/>
          </p:cNvSpPr>
          <p:nvPr/>
        </p:nvSpPr>
        <p:spPr>
          <a:xfrm>
            <a:off x="5350692" y="5853259"/>
            <a:ext cx="2362200" cy="52894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Rotational Motion</a:t>
            </a:r>
            <a:endParaRPr lang="en-US" dirty="0"/>
          </a:p>
        </p:txBody>
      </p:sp>
      <p:pic>
        <p:nvPicPr>
          <p:cNvPr id="1026" name="Picture 2" descr="http://www.alan927.com/Vintage%20Motorcycle%20Racing/slides/46%20Left%20Cornering%2020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4570" y="1447800"/>
            <a:ext cx="2677445" cy="178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9753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2667000"/>
          </a:xfrm>
        </p:spPr>
        <p:txBody>
          <a:bodyPr/>
          <a:lstStyle/>
          <a:p>
            <a:r>
              <a:rPr lang="en-US" dirty="0"/>
              <a:t>Foraging bees often move in straight lines away from and toward their hives. Suppose a bee starts at its hive and flies 650m due east, then flies 390m west, then 670m east</a:t>
            </a:r>
            <a:r>
              <a:rPr lang="en-US" dirty="0" smtClean="0"/>
              <a:t>. How far away from home did it get?</a:t>
            </a:r>
            <a:endParaRPr lang="en-US" dirty="0"/>
          </a:p>
        </p:txBody>
      </p:sp>
      <p:cxnSp>
        <p:nvCxnSpPr>
          <p:cNvPr id="4" name="Straight Arrow Connector 3"/>
          <p:cNvCxnSpPr/>
          <p:nvPr/>
        </p:nvCxnSpPr>
        <p:spPr>
          <a:xfrm flipH="1">
            <a:off x="4033458" y="3962400"/>
            <a:ext cx="1550496" cy="0"/>
          </a:xfrm>
          <a:prstGeom prst="straightConnector1">
            <a:avLst/>
          </a:prstGeom>
          <a:ln w="25400">
            <a:solidFill>
              <a:schemeClr val="tx1">
                <a:alpha val="71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307354" y="3886200"/>
            <a:ext cx="3276600" cy="0"/>
          </a:xfrm>
          <a:prstGeom prst="straightConnector1">
            <a:avLst/>
          </a:prstGeom>
          <a:ln w="25400">
            <a:solidFill>
              <a:schemeClr val="tx1">
                <a:alpha val="71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Flowchart: Preparation 7"/>
          <p:cNvSpPr/>
          <p:nvPr/>
        </p:nvSpPr>
        <p:spPr>
          <a:xfrm>
            <a:off x="1524000" y="3626265"/>
            <a:ext cx="609600" cy="533400"/>
          </a:xfrm>
          <a:prstGeom prst="flowChartPreparation">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080753" y="4038600"/>
            <a:ext cx="3276600" cy="0"/>
          </a:xfrm>
          <a:prstGeom prst="straightConnector1">
            <a:avLst/>
          </a:prstGeom>
          <a:ln w="25400">
            <a:solidFill>
              <a:schemeClr val="tx1">
                <a:alpha val="71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33600" y="5257800"/>
            <a:ext cx="5223753" cy="0"/>
          </a:xfrm>
          <a:prstGeom prst="straightConnector1">
            <a:avLst/>
          </a:prstGeom>
          <a:ln w="25400">
            <a:solidFill>
              <a:schemeClr val="tx1">
                <a:alpha val="71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2404353" y="4703245"/>
                <a:ext cx="449834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650</m:t>
                      </m:r>
                      <m:r>
                        <m:rPr>
                          <m:nor/>
                        </m:rPr>
                        <a:rPr lang="en-US" sz="2800" b="0" i="0" smtClean="0">
                          <a:latin typeface="Cambria Math"/>
                        </a:rPr>
                        <m:t>m</m:t>
                      </m:r>
                      <m:r>
                        <m:rPr>
                          <m:nor/>
                        </m:rPr>
                        <a:rPr lang="en-US" sz="2800" b="0" i="0" smtClean="0">
                          <a:latin typeface="Cambria Math"/>
                        </a:rPr>
                        <m:t>−390</m:t>
                      </m:r>
                      <m:r>
                        <m:rPr>
                          <m:nor/>
                        </m:rPr>
                        <a:rPr lang="en-US" sz="2800" b="0" i="0" smtClean="0">
                          <a:latin typeface="Cambria Math"/>
                        </a:rPr>
                        <m:t>m</m:t>
                      </m:r>
                      <m:r>
                        <m:rPr>
                          <m:nor/>
                        </m:rPr>
                        <a:rPr lang="en-US" sz="2800" b="0" i="0" smtClean="0">
                          <a:latin typeface="Cambria Math"/>
                        </a:rPr>
                        <m:t>+670</m:t>
                      </m:r>
                      <m:r>
                        <m:rPr>
                          <m:nor/>
                        </m:rPr>
                        <a:rPr lang="en-US" sz="2800" b="0" i="0" smtClean="0">
                          <a:latin typeface="Cambria Math"/>
                        </a:rPr>
                        <m:t>m</m:t>
                      </m:r>
                      <m:r>
                        <m:rPr>
                          <m:nor/>
                        </m:rPr>
                        <a:rPr lang="en-US" sz="2800" b="0" i="0" smtClean="0">
                          <a:latin typeface="Cambria Math"/>
                        </a:rPr>
                        <m:t>=930</m:t>
                      </m:r>
                      <m:r>
                        <m:rPr>
                          <m:nor/>
                        </m:rPr>
                        <a:rPr lang="en-US" sz="2800" b="0" i="0" smtClean="0">
                          <a:latin typeface="Cambria Math"/>
                        </a:rPr>
                        <m:t>m</m:t>
                      </m:r>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404353" y="4703245"/>
                <a:ext cx="4498347" cy="523220"/>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9248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81000" y="304800"/>
            <a:ext cx="8229600" cy="1981200"/>
          </a:xfrm>
        </p:spPr>
        <p:txBody>
          <a:bodyPr>
            <a:noAutofit/>
          </a:bodyPr>
          <a:lstStyle/>
          <a:p>
            <a:r>
              <a:rPr lang="en-US" sz="3200" dirty="0">
                <a:solidFill>
                  <a:srgbClr val="002060"/>
                </a:solidFill>
                <a:latin typeface="Aharoni" panose="02010803020104030203" pitchFamily="2" charset="-79"/>
                <a:cs typeface="Aharoni" panose="02010803020104030203" pitchFamily="2" charset="-79"/>
              </a:rPr>
              <a:t>QQ </a:t>
            </a:r>
            <a:r>
              <a:rPr lang="en-US" sz="3200" dirty="0" smtClean="0"/>
              <a:t>Joe Namath back pedals from the line of scrimmage at 3 m/s.  He then throws the ball </a:t>
            </a:r>
            <a:r>
              <a:rPr lang="en-US" sz="3200" dirty="0"/>
              <a:t>forward</a:t>
            </a:r>
            <a:r>
              <a:rPr lang="en-US" sz="3200" dirty="0" smtClean="0"/>
              <a:t> at 20 m/s relative to himself to Jerry Rice who is running 10 m/s forward.  How fast is the ball moving relative to Jerry? </a:t>
            </a:r>
            <a:endParaRPr lang="en-US" sz="3200" dirty="0"/>
          </a:p>
        </p:txBody>
      </p:sp>
      <p:sp>
        <p:nvSpPr>
          <p:cNvPr id="3" name="TPAnswers"/>
          <p:cNvSpPr>
            <a:spLocks noGrp="1"/>
          </p:cNvSpPr>
          <p:nvPr>
            <p:ph type="body" idx="1"/>
            <p:custDataLst>
              <p:tags r:id="rId3"/>
            </p:custDataLst>
          </p:nvPr>
        </p:nvSpPr>
        <p:spPr>
          <a:xfrm>
            <a:off x="762000" y="2743200"/>
            <a:ext cx="4114800" cy="2514600"/>
          </a:xfrm>
        </p:spPr>
        <p:txBody>
          <a:bodyPr/>
          <a:lstStyle/>
          <a:p>
            <a:pPr marL="514350" indent="-514350">
              <a:buFont typeface="Arial" panose="020B0604020202020204" pitchFamily="34" charset="0"/>
              <a:buAutoNum type="alphaUcPeriod"/>
            </a:pPr>
            <a:r>
              <a:rPr lang="en-US" dirty="0" smtClean="0"/>
              <a:t>17 m/s</a:t>
            </a:r>
          </a:p>
          <a:p>
            <a:pPr marL="514350" indent="-514350">
              <a:buFont typeface="Arial" panose="020B0604020202020204" pitchFamily="34" charset="0"/>
              <a:buAutoNum type="alphaUcPeriod"/>
            </a:pPr>
            <a:r>
              <a:rPr lang="en-US" dirty="0" smtClean="0"/>
              <a:t>13 m/s</a:t>
            </a:r>
          </a:p>
          <a:p>
            <a:pPr marL="514350" indent="-514350">
              <a:buFont typeface="Arial" panose="020B0604020202020204" pitchFamily="34" charset="0"/>
              <a:buAutoNum type="alphaUcPeriod"/>
            </a:pPr>
            <a:r>
              <a:rPr lang="en-US" dirty="0" smtClean="0"/>
              <a:t>27 m/s</a:t>
            </a:r>
          </a:p>
          <a:p>
            <a:pPr marL="514350" indent="-514350">
              <a:buFont typeface="Arial" panose="020B0604020202020204" pitchFamily="34" charset="0"/>
              <a:buAutoNum type="alphaUcPeriod"/>
            </a:pPr>
            <a:r>
              <a:rPr lang="en-US" dirty="0" smtClean="0"/>
              <a:t>7 m/s</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524610797"/>
              </p:ext>
            </p:extLst>
          </p:nvPr>
        </p:nvGraphicFramePr>
        <p:xfrm>
          <a:off x="4724400" y="2438400"/>
          <a:ext cx="3810000" cy="4286250"/>
        </p:xfrm>
        <a:graphic>
          <a:graphicData uri="http://schemas.openxmlformats.org/presentationml/2006/ole">
            <mc:AlternateContent xmlns:mc="http://schemas.openxmlformats.org/markup-compatibility/2006">
              <mc:Choice xmlns:v="urn:schemas-microsoft-com:vml" Requires="v">
                <p:oleObj spid="_x0000_s8220"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724400" y="2438400"/>
                        <a:ext cx="3810000" cy="428625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707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perfect pass play</a:t>
            </a:r>
            <a:endParaRPr lang="en-US" dirty="0"/>
          </a:p>
        </p:txBody>
      </p:sp>
      <p:pic>
        <p:nvPicPr>
          <p:cNvPr id="9218" name="Picture 2" descr="http://img.fannation.com/upload/si_blog_post_images/21161/joe-namath-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68587"/>
            <a:ext cx="16002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prod.static.49ers.clubs.nfl.com/assets/images/imported/zip/2010/08-August/RICEHOF/RICEHOF-17rice--nfl_large_580_1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8730" y="2538101"/>
            <a:ext cx="1646445" cy="23387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TEhQUEhQVFhUUGBgZGBgYGBgaGBgYGBcbHBgYGBgcHCggGCAlHBgYIzEhJSkrLi4uGR8zODMsNygtLisBCgoKDg0OGxAQGywkICQsLCwsLCwsLCwsLCwsLCwsLCwsLCwsLCwsLCwsLCwsLCwsLCwsNywsLCwsLCwsLCwsLP/AABEIAMQA8AMBIgACEQEDEQH/xAAcAAABBQEBAQAAAAAAAAAAAAAAAQIDBAUGBwj/xABHEAABAgQDBQYEBAQDAw0AAAABAhEAAyExBEFRBRJhcYEGE5GhsfAHIjLBQlLR4RQVYvEjU5IkM4IXJUNEY3Jzk6KywtLi/8QAGgEAAgMBAQAAAAAAAAAAAAAAAAMBAgQFBv/EACsRAAMAAgEEAQMDBAMAAAAAAAABAgMRBBIhMVETBSJBMmFxFBWBoSMzUv/aAAwDAQACEQMRAD8A9xggggAIIIIACCCCAAggggAIIIIACCCCAAggiOZOSn6iBzIEAEkEZ+N2kEoKkMf6iQEDUlRpSKgxc3u1TJZE5hRIKQFEZAsYjaJ0bTwPHjm1PiviQd1EiWiv4ipR9BGKvt/tGY5M0IGQSkCkKrPCNU8LKz32B4+c5vabGH6sTMPIgegiMbaxJ/6xN4f4iv1hb5U+hy+m37Po/eEKDHzQra+Jynzv/MX+sMTtjFA0xE5//EX+vt4P6qfRb+2X7R9NQPHzjI7XY1NsRM8X9Y1ML8Ssci60qbJSR9miy5MlK+nZV4aPeoI8hwnxbnAjvcOhQzKFkeRBjptlfFDBTW3yqST+cU/1CkXnLD8Mz3xcs/g7mCKeA2pJnB5UxCx/SoH0i28NENNeRYIIICAggggAIIIIACCCCAAggggAIIIZNmBIdRYC5MAD4hxOICE7yre6RUTiJixvI3UjLeSSTxuG/ePOO03a+aVFCAEbpI3lgKUDwH0pPCp4xV1ovGOr7I7jafaVMpG8ppabby3Z9AEgufCOTwnbzCLnNMMwhV5igkJ5JRUgcY5ntD2xn4rDokKSlKQ28r8Sin6Tu/h6ftHG7paptV/1aM959eDfg4DpfcdJ8RNqyp+K/wBnWtSAG+YncCh/ljIRk7Nx0+UCmTMmSwakBRDvR6Fsord2wp19jz6RIEvTjrx4e7xmrI29nUx8WVKl9yKXIat1Fqk3eo84lMvJ/T3rCsc6cOb8s6Q5Nj+rcOLcTyihqnGkMUge/fKEoNOv/pFujRIqXS16W18Iinzt1mqpRoA5cli1+kSlsmpSQqgAOlyIrCfLNlW59ftQPEiMQoFIWkALzfhYlutNLGM3F4VaUlKQ4qxeoN4ZML8iLprvKLqpqSkrT8wbL7mMrFYkrZSFEAi1LjLhFeXNmhIQBuAuxNajJ8jDMPgFqfdsakqoKizffhDpxKfJhycmsmphPf5NjBYjferkVfUGx+3SJ1oIv7p+0V8Fs3c/Gz3oODvy5RLjdpIZiXI0yd7+9ITUpv7TZDcQvk7Mlw09SFbyFKSoZpJB8RHo/YX4iTBMTIxhCkqomaaEHIK1fWPMZJcO9DURLMAOTjlBFuGVzcaMsn1KDDo434YbfGJwiUlTzZPyrB+pq7pPMDyMdlHQT2ebuHFOWEEEESVCCCCAAggggAIHhDGbPxSlrUiUQN26rlzp+sAE+KxTEIR9RuWcJGpb3SOR7fbQn4eWgoNFkjvDukpOSUpZnZzvRznbPtGveVIRvykJJCqtMWRmSKsdBfyjn9r7Vn4oo75ZO4lhRiHuaWenhCqyLwbMHFqmm/BPhO1WJlFfdzVrUpgrfUVci5fdLaRlAVKj8xclzk92iOdMShLn5R7ZtTFOdtFLsQtJNgpCgf8A21jPTbOlMY4ffSLGImO/v3lTjGbip24M3skJqSXDAC5qOcSz8WWJ3QgD8U3/AAxfQ1NNAfSMbHz1933qEqKVHdM8hr1IlId0C9SXL5REYm33DNzceKdR3ZZl7QZidwpfdUU17tVd0Em4qailI2ZawTqcs+IA95Rym53YE2RLWqS27M3/AMWrsaCt2YERrbOxG7upJKkLDy1fmAuk1beS4B4GJy40ltFeDzXVdGR+fBsINHBDNcWZiLvp7yiSps+uel76eGekKgkuer5mnW9YmmSr9fJjn45Rm0dnwVky3IqC7UoaHUXY86xQYKxCXqAhw7M71fw6cY1iHpRn1cVqDajsSDV+EVMdh1BSJifqHy3u9WBIZxo9Gi0eRWXujC25tRpjI+bdFS/mSzm/pC7FxU1aTvhwaOC1LeuWsaE7ZW8StYAP4QbADU51PpFWapMneUFOmgIySbAn70EaPtc6S7mPpyTkeS6+30WVYNCUsrdVuua0fUXpWnXhFWbtFCSN2oBI3noG92DZxUnz1qUxSoBNCAQWIspIH1Bos4bZaixV8g/KFEcGfoWaI6Eluw+aresK/wAlLETlTN5yomlE1brlZ34tEsnZCm+dQSzhgxLOXHqxjfkYRCAwFABle/RNsyftCLBqK9KM76+pvEfL/wCS08JN7yPbM+RhQhO6KjiX0htbC/uvSLE9bdTlx93hZUlmGZuffWF+Xs00lK0jt/g9O3MapH55TcHSXp5x7XHgXw2V/wA5SGsyx5R75G7F+k85zv8AtYsEEEMMYQQQQAEITATGTj9qp3TuEUBJWfpSBcvBsBm09rAJUx3Uh96YbAC7amwjzbFfEKYidvSEgSgGCFV3n/GqzmmRi/j+3cg4edIRKUd4FEsqYhQIbeVmmp9I88SWqSN4vn1984zZcno6fD4nVt2i7NxapilzJhday6jxL0/aK8+eSD19D5xEub75Ur7zyijiseB9NSA5OSRkVn28ITdHWajDO32QY/aASvfcf4IUsMfxKBSgcyS//BHPqxSlCUiXip6lrLKS8wJS7M1fmzeFxiFTZSlBYCEKP1EvMU31EPo4D5Ax0uyJIRKRN7sb6wlKEpoXIoN45kAkngdIfVLFPtnn81/NkdLwZOF2HMQFKmIlzVqSSEqUolKWJUskdBU3jOkbsiYEzUCe6RuJC/lBVwYubBqdY72dhFS5KxvJM2alRKlFgBu3BP4QCABmVcY5vZ+BTMwQ7yUjDS3riV7xUuoLSkUMw/UGdrRXFldpti6lIpJ2cuROTKxKJkwLdQlSlEuTwDWraLSsIrDL7uelUuTPO9LJIKpKxZTijigUMw0dV8L8Rh14lcqTKCUiW4XMO9OmEEAHeslh+FNPCO/2/wBlkYuQqUsXqlTOUKyLe3flCsvJ6LUtFona2jzfA7wUqXNSAtBZQuC9lJ1SfMUi8hHB7NcXfMG54B0h7xU2XhZi9/CTQ2NwYPdj/PlC8r+ogAFBizhpqVpCksxtwO7TVjRmbXSIqfR3uHyvljT8ocsAm/5qE5EjqAcgzUuIRb1NmBrrVxo4tYteLCXoBQUAZ2H5d0OAz7wtnwgCmNmYg6KAUWD1dwwFbg2iEjXs5fG41S3YbiQrdoQFEb1rUIy1frFKTswTV7xFARVVCoGteRFzkeEdGrZqCQspdgC4HyuAXLAMaFJvleHzKUL0bWlGrUhqgjhyhnXpdjP/AE/yP72ZWGwiUAbos3EkXAN3DC3TOJgC/kaVGQduD6APaHrDs4tQvYHdZrliGq+UOXQANTK4YEGwqzjxKdIU3t9zcpUrSIphrVh/agyy3q8+rJk7dBJPE5Vo9ONderwipm7mwzysGrpb0tDRKJZRpmkFuDqLwJBWhsqUaqVc21GhhUqqT0hZxNOGvn9vGIJYZ/f3i6M2R6R1fwzlvtKS1glZ8o96jxb4P4Z8apX5JZ8VECPaY24/0nm+W95GEEEEXMwQkLDVKaADM7Q7QRJklUxQSlSkpc/1KY+Txx3bTaGHmbO30TPqUAlILEkGqVDOlfCOL+IPakYrEEJLyZJKUsfqU9TzcRy6HW2826DTg94zZMp1OPwdpU33LKXvqzPkzuM9RpD6nhlwHVsm95uaw8eXyvreECflDkCgqeWuWerMYx72dyZ0cxtTGqBerb26zsE/ltWo5aRVn70uYgTEoW4dKAWSCdY39p4QOVEOlVFtfdpWmaXJ8YzMPsxaivCpQkruZpdigNukFnq3KkbcdJyee52O4ytU9+ikqX/DzRvoQsrSWS9BvWyMdZJ2hMlmUnuCucsBCAhSSEJAAJAdy9CX3QaB6OcnZGC35K5JSlA3yleIWRus1kGjn5U/K7XrWLW38JPwslSZEvu5X0rmhQMyY4SXUR9IqwAit9NPpZkW13QzamJlSJipmI3cTird2HMmS1wr85/ppV3jscB2TxCQMbi8duEJCiEyxMlCUz7rEhJFWoPGHTtiStq4FM3DpCZssEgBnCgBvS1AXtQ6nNy/PdntrY6dLRs2WuWnvCU7y7gMQZdbDzq0K73Op7a8/wAfsHZeS7257OnCTZWPwNJUwhaSkUQs1Ab8qg/g2kaPaL4oTTKk/wAKhKFKS80qG9urF0pozUBetCI7zsn2MXJwszCYiamfIWBu/KQpJL71yaAsQedrRwWAQrYuOUmanflLbecAhSPwrToQ9hoREQlf6ltrw/aKumvBlT8fiMaUzFIMrH4VPeS1JSUqny01IUg2ULi4UHDRqLxCZqZeMlACXOVuzkJ/6HECpbRMypHEcY2tm4w47awxiEGXIw6C610cBJAUo2DvbQZxhbLCRI2pNSGlTZ0pEkHNQmrUlhkyVDl0izX7DcGRxaaJwh2sbZit+hB4C8PU5sWtY5lVyKA19mFBtqwrUZ3bgcnhr1cc2dy1SBm4pS44RXR6XeytPS7lnuK3D/MkOzixvwiBaa11VTiSWvZwGIYXAiWcpk0Nknd5FKRTTPUcohWupFmJA0B3wAOAoNDeBjJTKy11AfQA8L9cj1VFVfypqzeX0gaRLPnsCQbgeYpTUsNfphJMn8Sxb8Oh1N/CK6HfpRDKlFwpWX0jrcjKFmVPAm+uTkQ6YveOv356X9YYJz1y82+1PXhFhVNiLRQswf2B6xGuhJB99KERYUK0bK+enK0VptqtbyEWSMeWtLZ6j8EcJ8uJnNdSJYOoSCT5qj1GOY+HOze4wElJusb6ua/m+8dPG2VpHncj3TYQQQRJQI4P4r9pP4bD91LLTZwIHBIFT6DrHcTpgSCpRYAOeQj5x7X7aOLxUyb+GyBogGh6vCc19K7Gvh4flyd/BjYHDOztS1PMCNOWRejioL/f/SOsRYdAZiHpz1/tSLaBao9bszV4ekYG9npJhLsJuuGuOVuOlQeH0mJEi/CrCrO51By0hwHAcP7uWy9vABYPc08mNLVKTTjoHByQ2ZKe4J8a65cFZ5Rh7T2cqYjdST3klJMogl1yj9SHGYfwLc+iQkGzV6dTdmceOURzJBJCkkBSSCks9fwuHZiKEVo9RF8dNMy83jrNj/dHP7QwBxWGE+UuksVkhICJbAbwAf8AqcPcExT2D2jmyEqlKSJslX1SlkgM5+lX4TVVWPLKOmw80YSajFoT/s887k5H1d1MSXJ4gE7ws4Vxi7tfZIwGJGIQgTcJPfelsCkpLEpBs9QUmHq0+1Lfo8xUtPTMnsLt7+CxJUlzImFKVg3CUk7qy11JcmnHWO3+IHZgJUnHYc/KspKimjKumYCNX8TFbG/DpMxIxGAX3ktY3hLJyJshRPkbbsdR8M1r7uZhJ8tRQgU3kkAA0Msgji40qIlSrapFNvwb/YftCMZIdX+9lsJg1OSgNCx5MYze3GwpMycjE4lTypad0Sx9S1uTujQF7xn7L7NTMLNMxOJw8pdQEqVlooZ5Ra2lPE/ETZs1lyMGgndFQtX/AOlA/wCnhGhSkiu9nO7aUqbKSrErGFwhrKkSh80zP5U037j5lfLV4z1JMzugZYkypO93UkF2USAVzFN8yzSoDJrFz5ps0zpyiZq73G6n8qKvugGzVYxFMsAwPC1SXZ2o5FDlCbrZ1uLxUtVXkrzEs7s7daU4MXJ5XEQT6Z2JbgoaPR2Y+MWZra0vbIsSWcM4BDB3aKa6O9Goa2el82ZI6vCTrR3GLzf9nJseb1cZ8Iz8RPAIANbBvqszDMeVU0h2LxZPypDnTQE56BwRxEMk4UJ+ZdVZdNNBW0VZoXYdh5X45gqctCffnEc5ZJPh78R4xJOmH3pV6/6fGKqpvVnfjZ/QjrAVBKqU4OTwe/iacOIiCVQjKo4tw8OMTJltmfW12HUc2EIUWZnfmGNOoIiRbocpya6G58W8In2VgDicVKkM/eLG9wQKr8qdYrqS1eEegfB3ZBVMm4pQokd3L5mqy/RI8YbjnZy+Xk1J6tLQwAGUPggjUcYIQwsIYAOD+LO3O5w3dJPzznHJIZ/F26x4zIlcffN+JjoviDtj+IxayC6UHcTXJN/P0jDkc6e+mUc7NXVR6LgYejGn+WWJFw5DOPeTZeIiw7tW+nBnsb1DcjCd5u1BsdeX9WTi3HhGTjtoliEAEhLknNNHHOhiky34N1WoW2XsVihLDGqiCyU3DcOvD6RCYda1TCCq4ICRW5pmNfSMdCd9IDHeSXZVHSp7kZNVuEdDgcGynWN5dUlw11D5c6OfCGOVK1+RePJWR712LqBXnkbu5Zh1CSGB+YB6RMU01Ya04Vc577cuEJKS1idaX1dhmHtqQ0WJaenoGBdhnVTDgIqhtUVJSkS1L71O9ImgInh2LJNJgpRSQX5PGjhcOqXLXs2fOSlB3VYeeqqFIJcC7JcAEF/l+YREuSLngCGd6Uf7V1iXB4ooQJM6UnESQflSVbq5Zue7XV0vkftDoOLzeM6fVJ0fZhCdnJJm4xExBfdkymWSo1cZpc9DFraGNnT095iJv8Lhj9KQT3i2FgAxUT0HOMjB4zDy64bBB61mzHSKGu7m4GvjCTSsqMyaozJtfmIsAPpAqAkk25Q9NIwxxrrz2JcPiMOh+7wc1QF1zFplnQskJNPPhFnE7UlmUqUmTNlzJkyW+/8AMlwp0jeTXozxCmapmS/CrM7gWGegu2URTFByKUzYUAXU7oDpbiX4wdbHriLZXWlwQn9S4Hy2sQxPIikVJg5MzWyUCpQvoA/lGgv5jVj4sACXu7AOA1bxj7QxyZVDU0HElmItC6OjiTb0iPEzgA6iz9as2uQIHF4yZkxU0kIO7ep6UHENWF7pc0vMdKchqwavTLhFtU9IoinJgTb28KZuS6UQS8OmUKVKuvm9SXivMVvE1elx1fPkesOmzB1POrvbrukPZ6XiFUzT9fLwHTjEF9hMzFHy8T5WHXOIkyPeumfOHomVBzve5DE15P5w0qDNvcz6kjqD0OsAumxVTc/79PG/DjEdCWDXItrl5QGXb22tMvv0hqDEpGbJSSCaFLIQgbylkJA1JsI+huzWyBhcNKkiu4kOdVfiPUx5f8J9g99iFYlY+STRD5rN25D1j2WNWNaRwuTk6q0EEEEMM4kZHazaX8PhJ0zMJLczQeca8ebfGXaO7KkyR+NRUeSW+5EUyV0zsbhjrtI8oevU1r7z1i1LUG48c6Wd69dYqKZICjRLV4tpQPQxj4zHFZBeiSKVNw6T4vTjGCIdM9HeacU6NLa+KXvEP8jE/wDfAIdy9MtYTAYNRUAw3U7wBdiQRQWpaLhkCbuKWCNz8JrmGBepuR4RbkTgBTlm/jmaaZ0i3XpaQxYuquqv8InwmCCPpsAG9Ro2kXZC0hQSFDeDMORNfSMHavaBKCpCXKmAdnSFOSHOXrGJJRMKyupxEpQSpIsUWG7FpxN92Jy8qZpTPf8Ag9BloYDJgG4OBUdRxuIfu0LD1pdhTMMRyeK2FmkoCiGU28Q+8zEKNeOliIsywApnqCBk9FqAJrVt4Z60iutD2yclnegDlzkz15AhuRiTdBGnB8zRrs4UG/4oikIoCBQpyzBCXYipcDV4lMxzkzs7uHLhRVkXYaF4shb7gldeFMref9mixLU9Tc8WrR6gFi9YombbiNC+QL0Y2FW1eHd7Rz7zLC3GtGEWTKOexeIyby1v+HgC+jwpnpSneXQXDmlsqNlpWMPFbXCKBicmrY06OXfJ4od0uaSZhar393id6BYG/Ja2htdUx0Sgwe9a0oPJVOUV5WFRL+aYd5Wj6HyrEvfJQGQzjOg8L8OEUFz68XDvq7HJhbjFWzRE6WkSYnGE8hVhwembXAiEqyyNObULcGGtGiJVRXRupSNevN+EMmTHrk4PqR4VirHJAtWfhlfTRyQYaFuaM1h4n9q8ogeo96e/CHSzZwXNPT9bxBD0TpUWfq/UHpX1EAf7ejfcdIREskVoD7tbM5wEtS3t2sMz5xKRnu0h6leEGCwSp01EqWHWsgDnmTwAqYhWtg9o9a+FnZXukfxU0f4kwfIDdKD9zDpnZyuTmSWjstgbKRhpCJKLJFTmo5k8zGlCQsaTkhBBBAAkeH/FbGiZjt16SgE8ian7R7eTHzd2nn95ip6tZivAEgekZ+Q/t0dD6dO8uzntpqUVVolCgGpUtQ8W+8TbPwIFSBw0Z3rypWNGUlxXm3WlH/pOUY21Jq97uh8rgMa1IFqwmKdfajqZYnF/yPuy1iselQSkH695O9ops/ERmYGcsSlhJ3DLUh3qHLhT9QDEXcpXu7vy74IawTMSKFnzjR2RspS195NO7X6WYK3c76+sP1MIx9eXNk7fx2IsBg508KWCkImEBY4ooG4mvnHWycElHzAVYDednDMKtaj04axYwaQkMGAFQ37Gn08YkNOBrZnsBwr8rZXEZ6yNnRwcecS9smlqSzkjyAIoDny4gKaJFTqM5FFPUvUJ/qqQw571M4qd8D+L3Uhvm4pPJ4eJocsWIsHzuBlZQPN4qmPcluZPe+tbHMPRmp82frEYm0BubPerBqsXzF67xtFJc8ZGgte1OPP94prxKl0SOuV9WD/vFg+Mv4nFpFTpd6sLOW9tFMqXNt8qa1z6D7xLKwYSxWplC3Pllzh87GMDuhhmTw4s2Z0iUDXoQSZcu5dXnrXjEWKxKlHMAUG7kL3e5hilUJrR+BHm40hjsLAgOKG5zyzt0NYgsloUzCwuQ70tfWoqXA6mK4OjVzGdARpmeGsSqcmtTe18ru9fK2sJON3bxelb0pbzgJ2VAALML+bNpxfpDphKlFnanQGta/LVN+PCHKAFc/Tg768LAwoUAxYgBixGQ66cM/EIdkSEe/N7cRXOCxOXC3LlX7QpUwHCnkMm4RGrV6WPKzvybwEGhNWSTFM/vyb20RhdHtblnDCtul/Qxv8AYvsuvHzWqmSj/eL/APiOPpDInZz+RmUo1/h12SOLmifNS0iWaA/jUPsI9sSGiHA4NEpCZcsBKUhgBFiNSWkcW7dPbCCCCJKhBBBABBjF7qFnRJPlHzNPXvKUTmX9+cfR3aBTYacf+zV6R82SJjP6Rl5H4Or9MXdssoFGf++t+BittLBd4hh8qgQU8CXbTSLIDO9KfZusSktUZvXKmVxqfGMybT2jt1M3PTXgyNk7IZfezfqclhb+946GUGDaA5vkPuPWKwVUgZO2XAF8s/2he9GVfC1P/r5xardeQxYZxLUouKnNUcW4vxfUJqf7V14p+Xhr+torTMQw6B/O/nfWGSgpY+UOMzk2XO3rEaHaS8lwTwHr7EMEwlggcL0FBc84fJwQBdR3r0sL+JiVc5IoBThbi1OUW0VdekNRhXAUsvmRlWJlTwKJFPfhFbfUvM5eZsb6Q2Yiz0HHybWJIFM0qcvne93zytn5w5As5pz63sCOR6RDuPxIzNw/NyPOJhMqXPC9b2EAMUrcNangG1cUvpUQ3S1nO9Un7gWzIvEhXUZHLgTpmHrDDM8Htxcsb3vAV2BUz6Gn2Llv3qbwxSnq51+rO9NK+ghik2N8welweWYasIqY3Bmz/YNQDwgKtibvryt+3H1iBa2/V89bcDXjCb1mFuQblpbyiNavmc3Pn9zFtCqrQ/19/f1iKeqzW05t+vlEc3ENnTj0juOwvw7Ximm4kFEmhCWZUwfZMXmGzFm5ChGV2K7Hzcet6okJPzTNf6UanjHvWytmy8PLTKlJCUJsB6nUxLgsGiUhKJaQlKQwAFBFiNCnRxsuR29sIIIIsLCCCCAAggggAr46Rvy1oP4kkeIj5q2ngVYecqVMulTHiHvH05HFfEDsUManvJagickULUUND+sKyx1I2cPkLFffwzxRJpp7ETig4HjlFdUqYhRSogKSWIIqK19IdLAJYqc8OD/tGTpPRRe1tEc3E3CASW865dTWFl4ZZbvFAcLljE5YBgW9HyNM4hVKVSr5+9eURrQ5vZIlCU2TvEZqbjYZRNLnKel8jqLRWly68CXfWJkgCg9+kAdSXgeqWo3MSyZYGXGt6RH33n0pzesRKnMDl19/aAq62aCpmflZ/J/KIN8ZsPfMRWVPd8xc8fdNYFLOR9aG4tStacODRJGx5mDg/lfwhUzOIyzdvP20VJi6A8qvlp976wiplBUeJPP3xgJ2XRNZsqCnCr+v9oaFAXNOHJjfgB4RSQvT3XnyhxlvxHD9enrEoVVItgggEnXrq46eMQzUBvYHEv10iJa91wmpN/t9zEKRMWrdSCpRsEhzDFJnvKp8j5iGHvT9obhcGucsIlJUtZyTXxNh1jp9jdh5kxlYhfdp/ImqjzVYdI9F2Rh5WGRuyUBOpzPM3MOnGc3NzF4Rl9ifhwiUROxbLmD6UXSnn+Yx6WJoEcx/MYT+YQ3Rzqp13Z1PfCDvhHLjaML/ADA6wFTqO+EHeiOX/mMP/mMAHTd4IXfEc0NoxYlY6ADeeFjPkT3i7LVAAqlNFeZiAIfNjOxKDABgdoezeExJ3piAF/mTQ+UcJtP4fKTWROcflWPuI9JmyDFdWEMUcSxsZrjwzxPaOxsVJLqlkjUVEVZOLLkGh0tHuSsGYoYvs5KmfXLSekUeH0bI+o2vKPIFJDO/l71hqZosb8/TWPSsT2Akqtvp5GkZ+J+G4P0zSM6jrC3hZqn6nL8nEOCX87+6PEazRvfv9DHXK+Gs3KaDzTEf/JtP/wAxPgf1iPir0M/uGP3/AKOUKAb+Y9+xDtzgP7mo8RHWI+Gk3OcByT+8WpPw1P4p6jyT+8CxUVr6hj9/6OHIfPnx5xHuiPS8P8O5I+orU2pjSw3Y6Qi0oHnWLfCxFfUV+DymTJKm3UPyBOka+G7OYqY26gS06qNbAWHKPUpWygn6UgchEwwJhqxJeTNfNujgMB2DSC86YV8B8oPPPOOnwOzpcoNKQlI4CNoYEwowBi6SRlrJVeWZ1YGjUGzzDxs6JKGUBA0bKdmxInZsAGJuGHCUY307MiWXs4QAc8mQYlThTHRI2eInTgxABz0vAmL8jBRrpw4iRKIAKkiQ0XEJaFaFgARQiNaBBBABF3QhvciCCABpkiE7kQQQAIJCdIDITpBBAA3uE6QdwnSCCAA7hOkKJCdIIIAF7hOkAkCFggAO5EOEkQQQAKJIhwkiCCABwlCHCWIWCABQgQ4IEEEAC7sDQQQALBBBAAQQQQAEEEEAH//Z"/>
          <p:cNvSpPr>
            <a:spLocks noChangeAspect="1" noChangeArrowheads="1"/>
          </p:cNvSpPr>
          <p:nvPr/>
        </p:nvSpPr>
        <p:spPr bwMode="auto">
          <a:xfrm>
            <a:off x="155575" y="-1119188"/>
            <a:ext cx="2857500" cy="233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xQTEhQUEhQVFhUUGBgZGBgYGBgaGBgYGBcbHBgYGBgcHCggGCAlHBgYIzEhJSkrLi4uGR8zODMsNygtLisBCgoKDg0OGxAQGywkICQsLCwsLCwsLCwsLCwsLCwsLCwsLCwsLCwsLCwsLCwsLCwsLCwsNywsLCwsLCwsLCwsLP/AABEIAMQA8AMBIgACEQEDEQH/xAAcAAABBQEBAQAAAAAAAAAAAAAAAQIDBAUGBwj/xABHEAABAgQDBQYEBAQDAw0AAAABAhEAAyExBEFRBRJhcYEGE5GhsfAHIjLBQlLR4RQVYvEjU5IkM4IXJUNEY3Jzk6KywtLi/8QAGgEAAgMBAQAAAAAAAAAAAAAAAAMBAgQFBv/EACsRAAMAAgEEAQMDBAMAAAAAAAABAgMRBBIhMVETBSJBMmFxFBWBoSMzUv/aAAwDAQACEQMRAD8A9xggggAIIIIACCCCAAggggAIIIIACCCCAAggiOZOSn6iBzIEAEkEZ+N2kEoKkMf6iQEDUlRpSKgxc3u1TJZE5hRIKQFEZAsYjaJ0bTwPHjm1PiviQd1EiWiv4ipR9BGKvt/tGY5M0IGQSkCkKrPCNU8LKz32B4+c5vabGH6sTMPIgegiMbaxJ/6xN4f4iv1hb5U+hy+m37Po/eEKDHzQra+Jynzv/MX+sMTtjFA0xE5//EX+vt4P6qfRb+2X7R9NQPHzjI7XY1NsRM8X9Y1ML8Ssci60qbJSR9miy5MlK+nZV4aPeoI8hwnxbnAjvcOhQzKFkeRBjptlfFDBTW3yqST+cU/1CkXnLD8Mz3xcs/g7mCKeA2pJnB5UxCx/SoH0i28NENNeRYIIICAggggAIIIIACCCCAAggggAIIIZNmBIdRYC5MAD4hxOICE7yre6RUTiJixvI3UjLeSSTxuG/ePOO03a+aVFCAEbpI3lgKUDwH0pPCp4xV1ovGOr7I7jafaVMpG8ppabby3Z9AEgufCOTwnbzCLnNMMwhV5igkJ5JRUgcY5ntD2xn4rDokKSlKQ28r8Sin6Tu/h6ftHG7paptV/1aM959eDfg4DpfcdJ8RNqyp+K/wBnWtSAG+YncCh/ljIRk7Nx0+UCmTMmSwakBRDvR6Fsord2wp19jz6RIEvTjrx4e7xmrI29nUx8WVKl9yKXIat1Fqk3eo84lMvJ/T3rCsc6cOb8s6Q5Nj+rcOLcTyihqnGkMUge/fKEoNOv/pFujRIqXS16W18Iinzt1mqpRoA5cli1+kSlsmpSQqgAOlyIrCfLNlW59ftQPEiMQoFIWkALzfhYlutNLGM3F4VaUlKQ4qxeoN4ZML8iLprvKLqpqSkrT8wbL7mMrFYkrZSFEAi1LjLhFeXNmhIQBuAuxNajJ8jDMPgFqfdsakqoKizffhDpxKfJhycmsmphPf5NjBYjferkVfUGx+3SJ1oIv7p+0V8Fs3c/Gz3oODvy5RLjdpIZiXI0yd7+9ITUpv7TZDcQvk7Mlw09SFbyFKSoZpJB8RHo/YX4iTBMTIxhCkqomaaEHIK1fWPMZJcO9DURLMAOTjlBFuGVzcaMsn1KDDo434YbfGJwiUlTzZPyrB+pq7pPMDyMdlHQT2ebuHFOWEEEESVCCCCAAggggAIHhDGbPxSlrUiUQN26rlzp+sAE+KxTEIR9RuWcJGpb3SOR7fbQn4eWgoNFkjvDukpOSUpZnZzvRznbPtGveVIRvykJJCqtMWRmSKsdBfyjn9r7Vn4oo75ZO4lhRiHuaWenhCqyLwbMHFqmm/BPhO1WJlFfdzVrUpgrfUVci5fdLaRlAVKj8xclzk92iOdMShLn5R7ZtTFOdtFLsQtJNgpCgf8A21jPTbOlMY4ffSLGImO/v3lTjGbip24M3skJqSXDAC5qOcSz8WWJ3QgD8U3/AAxfQ1NNAfSMbHz1933qEqKVHdM8hr1IlId0C9SXL5REYm33DNzceKdR3ZZl7QZidwpfdUU17tVd0Em4qailI2ZawTqcs+IA95Rym53YE2RLWqS27M3/AMWrsaCt2YERrbOxG7upJKkLDy1fmAuk1beS4B4GJy40ltFeDzXVdGR+fBsINHBDNcWZiLvp7yiSps+uel76eGekKgkuer5mnW9YmmSr9fJjn45Rm0dnwVky3IqC7UoaHUXY86xQYKxCXqAhw7M71fw6cY1iHpRn1cVqDajsSDV+EVMdh1BSJifqHy3u9WBIZxo9Gi0eRWXujC25tRpjI+bdFS/mSzm/pC7FxU1aTvhwaOC1LeuWsaE7ZW8StYAP4QbADU51PpFWapMneUFOmgIySbAn70EaPtc6S7mPpyTkeS6+30WVYNCUsrdVuua0fUXpWnXhFWbtFCSN2oBI3noG92DZxUnz1qUxSoBNCAQWIspIH1Bos4bZaixV8g/KFEcGfoWaI6Eluw+aresK/wAlLETlTN5yomlE1brlZ34tEsnZCm+dQSzhgxLOXHqxjfkYRCAwFABle/RNsyftCLBqK9KM76+pvEfL/wCS08JN7yPbM+RhQhO6KjiX0htbC/uvSLE9bdTlx93hZUlmGZuffWF+Xs00lK0jt/g9O3MapH55TcHSXp5x7XHgXw2V/wA5SGsyx5R75G7F+k85zv8AtYsEEEMMYQQQQAEITATGTj9qp3TuEUBJWfpSBcvBsBm09rAJUx3Uh96YbAC7amwjzbFfEKYidvSEgSgGCFV3n/GqzmmRi/j+3cg4edIRKUd4FEsqYhQIbeVmmp9I88SWqSN4vn1984zZcno6fD4nVt2i7NxapilzJhday6jxL0/aK8+eSD19D5xEub75Ur7zyijiseB9NSA5OSRkVn28ITdHWajDO32QY/aASvfcf4IUsMfxKBSgcyS//BHPqxSlCUiXip6lrLKS8wJS7M1fmzeFxiFTZSlBYCEKP1EvMU31EPo4D5Ax0uyJIRKRN7sb6wlKEpoXIoN45kAkngdIfVLFPtnn81/NkdLwZOF2HMQFKmIlzVqSSEqUolKWJUskdBU3jOkbsiYEzUCe6RuJC/lBVwYubBqdY72dhFS5KxvJM2alRKlFgBu3BP4QCABmVcY5vZ+BTMwQ7yUjDS3riV7xUuoLSkUMw/UGdrRXFldpti6lIpJ2cuROTKxKJkwLdQlSlEuTwDWraLSsIrDL7uelUuTPO9LJIKpKxZTijigUMw0dV8L8Rh14lcqTKCUiW4XMO9OmEEAHeslh+FNPCO/2/wBlkYuQqUsXqlTOUKyLe3flCsvJ6LUtFona2jzfA7wUqXNSAtBZQuC9lJ1SfMUi8hHB7NcXfMG54B0h7xU2XhZi9/CTQ2NwYPdj/PlC8r+ogAFBizhpqVpCksxtwO7TVjRmbXSIqfR3uHyvljT8ocsAm/5qE5EjqAcgzUuIRb1NmBrrVxo4tYteLCXoBQUAZ2H5d0OAz7wtnwgCmNmYg6KAUWD1dwwFbg2iEjXs5fG41S3YbiQrdoQFEb1rUIy1frFKTswTV7xFARVVCoGteRFzkeEdGrZqCQspdgC4HyuAXLAMaFJvleHzKUL0bWlGrUhqgjhyhnXpdjP/AE/yP72ZWGwiUAbos3EkXAN3DC3TOJgC/kaVGQduD6APaHrDs4tQvYHdZrliGq+UOXQANTK4YEGwqzjxKdIU3t9zcpUrSIphrVh/agyy3q8+rJk7dBJPE5Vo9ONderwipm7mwzysGrpb0tDRKJZRpmkFuDqLwJBWhsqUaqVc21GhhUqqT0hZxNOGvn9vGIJYZ/f3i6M2R6R1fwzlvtKS1glZ8o96jxb4P4Z8apX5JZ8VECPaY24/0nm+W95GEEEEXMwQkLDVKaADM7Q7QRJklUxQSlSkpc/1KY+Txx3bTaGHmbO30TPqUAlILEkGqVDOlfCOL+IPakYrEEJLyZJKUsfqU9TzcRy6HW2826DTg94zZMp1OPwdpU33LKXvqzPkzuM9RpD6nhlwHVsm95uaw8eXyvreECflDkCgqeWuWerMYx72dyZ0cxtTGqBerb26zsE/ltWo5aRVn70uYgTEoW4dKAWSCdY39p4QOVEOlVFtfdpWmaXJ8YzMPsxaivCpQkruZpdigNukFnq3KkbcdJyee52O4ytU9+ikqX/DzRvoQsrSWS9BvWyMdZJ2hMlmUnuCucsBCAhSSEJAAJAdy9CX3QaB6OcnZGC35K5JSlA3yleIWRus1kGjn5U/K7XrWLW38JPwslSZEvu5X0rmhQMyY4SXUR9IqwAit9NPpZkW13QzamJlSJipmI3cTird2HMmS1wr85/ppV3jscB2TxCQMbi8duEJCiEyxMlCUz7rEhJFWoPGHTtiStq4FM3DpCZssEgBnCgBvS1AXtQ6nNy/PdntrY6dLRs2WuWnvCU7y7gMQZdbDzq0K73Op7a8/wAfsHZeS7257OnCTZWPwNJUwhaSkUQs1Ab8qg/g2kaPaL4oTTKk/wAKhKFKS80qG9urF0pozUBetCI7zsn2MXJwszCYiamfIWBu/KQpJL71yaAsQedrRwWAQrYuOUmanflLbecAhSPwrToQ9hoREQlf6ltrw/aKumvBlT8fiMaUzFIMrH4VPeS1JSUqny01IUg2ULi4UHDRqLxCZqZeMlACXOVuzkJ/6HECpbRMypHEcY2tm4w47awxiEGXIw6C610cBJAUo2DvbQZxhbLCRI2pNSGlTZ0pEkHNQmrUlhkyVDl0izX7DcGRxaaJwh2sbZit+hB4C8PU5sWtY5lVyKA19mFBtqwrUZ3bgcnhr1cc2dy1SBm4pS44RXR6XeytPS7lnuK3D/MkOzixvwiBaa11VTiSWvZwGIYXAiWcpk0Nknd5FKRTTPUcohWupFmJA0B3wAOAoNDeBjJTKy11AfQA8L9cj1VFVfypqzeX0gaRLPnsCQbgeYpTUsNfphJMn8Sxb8Oh1N/CK6HfpRDKlFwpWX0jrcjKFmVPAm+uTkQ6YveOv356X9YYJz1y82+1PXhFhVNiLRQswf2B6xGuhJB99KERYUK0bK+enK0VptqtbyEWSMeWtLZ6j8EcJ8uJnNdSJYOoSCT5qj1GOY+HOze4wElJusb6ua/m+8dPG2VpHncj3TYQQQRJQI4P4r9pP4bD91LLTZwIHBIFT6DrHcTpgSCpRYAOeQj5x7X7aOLxUyb+GyBogGh6vCc19K7Gvh4flyd/BjYHDOztS1PMCNOWRejioL/f/SOsRYdAZiHpz1/tSLaBao9bszV4ekYG9npJhLsJuuGuOVuOlQeH0mJEi/CrCrO51By0hwHAcP7uWy9vABYPc08mNLVKTTjoHByQ2ZKe4J8a65cFZ5Rh7T2cqYjdST3klJMogl1yj9SHGYfwLc+iQkGzV6dTdmceOURzJBJCkkBSSCks9fwuHZiKEVo9RF8dNMy83jrNj/dHP7QwBxWGE+UuksVkhICJbAbwAf8AqcPcExT2D2jmyEqlKSJslX1SlkgM5+lX4TVVWPLKOmw80YSajFoT/s887k5H1d1MSXJ4gE7ws4Vxi7tfZIwGJGIQgTcJPfelsCkpLEpBs9QUmHq0+1Lfo8xUtPTMnsLt7+CxJUlzImFKVg3CUk7qy11JcmnHWO3+IHZgJUnHYc/KspKimjKumYCNX8TFbG/DpMxIxGAX3ktY3hLJyJshRPkbbsdR8M1r7uZhJ8tRQgU3kkAA0Msgji40qIlSrapFNvwb/YftCMZIdX+9lsJg1OSgNCx5MYze3GwpMycjE4lTypad0Sx9S1uTujQF7xn7L7NTMLNMxOJw8pdQEqVlooZ5Ra2lPE/ETZs1lyMGgndFQtX/AOlA/wCnhGhSkiu9nO7aUqbKSrErGFwhrKkSh80zP5U037j5lfLV4z1JMzugZYkypO93UkF2USAVzFN8yzSoDJrFz5ps0zpyiZq73G6n8qKvugGzVYxFMsAwPC1SXZ2o5FDlCbrZ1uLxUtVXkrzEs7s7daU4MXJ5XEQT6Z2JbgoaPR2Y+MWZra0vbIsSWcM4BDB3aKa6O9Goa2el82ZI6vCTrR3GLzf9nJseb1cZ8Iz8RPAIANbBvqszDMeVU0h2LxZPypDnTQE56BwRxEMk4UJ+ZdVZdNNBW0VZoXYdh5X45gqctCffnEc5ZJPh78R4xJOmH3pV6/6fGKqpvVnfjZ/QjrAVBKqU4OTwe/iacOIiCVQjKo4tw8OMTJltmfW12HUc2EIUWZnfmGNOoIiRbocpya6G58W8In2VgDicVKkM/eLG9wQKr8qdYrqS1eEegfB3ZBVMm4pQokd3L5mqy/RI8YbjnZy+Xk1J6tLQwAGUPggjUcYIQwsIYAOD+LO3O5w3dJPzznHJIZ/F26x4zIlcffN+JjoviDtj+IxayC6UHcTXJN/P0jDkc6e+mUc7NXVR6LgYejGn+WWJFw5DOPeTZeIiw7tW+nBnsb1DcjCd5u1BsdeX9WTi3HhGTjtoliEAEhLknNNHHOhiky34N1WoW2XsVihLDGqiCyU3DcOvD6RCYda1TCCq4ICRW5pmNfSMdCd9IDHeSXZVHSp7kZNVuEdDgcGynWN5dUlw11D5c6OfCGOVK1+RePJWR712LqBXnkbu5Zh1CSGB+YB6RMU01Ya04Vc577cuEJKS1idaX1dhmHtqQ0WJaenoGBdhnVTDgIqhtUVJSkS1L71O9ImgInh2LJNJgpRSQX5PGjhcOqXLXs2fOSlB3VYeeqqFIJcC7JcAEF/l+YREuSLngCGd6Uf7V1iXB4ooQJM6UnESQflSVbq5Zue7XV0vkftDoOLzeM6fVJ0fZhCdnJJm4xExBfdkymWSo1cZpc9DFraGNnT095iJv8Lhj9KQT3i2FgAxUT0HOMjB4zDy64bBB61mzHSKGu7m4GvjCTSsqMyaozJtfmIsAPpAqAkk25Q9NIwxxrrz2JcPiMOh+7wc1QF1zFplnQskJNPPhFnE7UlmUqUmTNlzJkyW+/8AMlwp0jeTXozxCmapmS/CrM7gWGegu2URTFByKUzYUAXU7oDpbiX4wdbHriLZXWlwQn9S4Hy2sQxPIikVJg5MzWyUCpQvoA/lGgv5jVj4sACXu7AOA1bxj7QxyZVDU0HElmItC6OjiTb0iPEzgA6iz9as2uQIHF4yZkxU0kIO7ep6UHENWF7pc0vMdKchqwavTLhFtU9IoinJgTb28KZuS6UQS8OmUKVKuvm9SXivMVvE1elx1fPkesOmzB1POrvbrukPZ6XiFUzT9fLwHTjEF9hMzFHy8T5WHXOIkyPeumfOHomVBzve5DE15P5w0qDNvcz6kjqD0OsAumxVTc/79PG/DjEdCWDXItrl5QGXb22tMvv0hqDEpGbJSSCaFLIQgbylkJA1JsI+huzWyBhcNKkiu4kOdVfiPUx5f8J9g99iFYlY+STRD5rN25D1j2WNWNaRwuTk6q0EEEEMM4kZHazaX8PhJ0zMJLczQeca8ebfGXaO7KkyR+NRUeSW+5EUyV0zsbhjrtI8oevU1r7z1i1LUG48c6Wd69dYqKZICjRLV4tpQPQxj4zHFZBeiSKVNw6T4vTjGCIdM9HeacU6NLa+KXvEP8jE/wDfAIdy9MtYTAYNRUAw3U7wBdiQRQWpaLhkCbuKWCNz8JrmGBepuR4RbkTgBTlm/jmaaZ0i3XpaQxYuquqv8InwmCCPpsAG9Ro2kXZC0hQSFDeDMORNfSMHavaBKCpCXKmAdnSFOSHOXrGJJRMKyupxEpQSpIsUWG7FpxN92Jy8qZpTPf8Ag9BloYDJgG4OBUdRxuIfu0LD1pdhTMMRyeK2FmkoCiGU28Q+8zEKNeOliIsywApnqCBk9FqAJrVt4Z60iutD2yclnegDlzkz15AhuRiTdBGnB8zRrs4UG/4oikIoCBQpyzBCXYipcDV4lMxzkzs7uHLhRVkXYaF4shb7gldeFMref9mixLU9Tc8WrR6gFi9YombbiNC+QL0Y2FW1eHd7Rz7zLC3GtGEWTKOexeIyby1v+HgC+jwpnpSneXQXDmlsqNlpWMPFbXCKBicmrY06OXfJ4od0uaSZhar393id6BYG/Ja2htdUx0Sgwe9a0oPJVOUV5WFRL+aYd5Wj6HyrEvfJQGQzjOg8L8OEUFz68XDvq7HJhbjFWzRE6WkSYnGE8hVhwembXAiEqyyNObULcGGtGiJVRXRupSNevN+EMmTHrk4PqR4VirHJAtWfhlfTRyQYaFuaM1h4n9q8ogeo96e/CHSzZwXNPT9bxBD0TpUWfq/UHpX1EAf7ejfcdIREskVoD7tbM5wEtS3t2sMz5xKRnu0h6leEGCwSp01EqWHWsgDnmTwAqYhWtg9o9a+FnZXukfxU0f4kwfIDdKD9zDpnZyuTmSWjstgbKRhpCJKLJFTmo5k8zGlCQsaTkhBBBAAkeH/FbGiZjt16SgE8ian7R7eTHzd2nn95ip6tZivAEgekZ+Q/t0dD6dO8uzntpqUVVolCgGpUtQ8W+8TbPwIFSBw0Z3rypWNGUlxXm3WlH/pOUY21Jq97uh8rgMa1IFqwmKdfajqZYnF/yPuy1iselQSkH695O9ops/ERmYGcsSlhJ3DLUh3qHLhT9QDEXcpXu7vy74IawTMSKFnzjR2RspS195NO7X6WYK3c76+sP1MIx9eXNk7fx2IsBg508KWCkImEBY4ooG4mvnHWycElHzAVYDednDMKtaj04axYwaQkMGAFQ37Gn08YkNOBrZnsBwr8rZXEZ6yNnRwcecS9smlqSzkjyAIoDny4gKaJFTqM5FFPUvUJ/qqQw571M4qd8D+L3Uhvm4pPJ4eJocsWIsHzuBlZQPN4qmPcluZPe+tbHMPRmp82frEYm0BubPerBqsXzF67xtFJc8ZGgte1OPP94prxKl0SOuV9WD/vFg+Mv4nFpFTpd6sLOW9tFMqXNt8qa1z6D7xLKwYSxWplC3Pllzh87GMDuhhmTw4s2Z0iUDXoQSZcu5dXnrXjEWKxKlHMAUG7kL3e5hilUJrR+BHm40hjsLAgOKG5zyzt0NYgsloUzCwuQ70tfWoqXA6mK4OjVzGdARpmeGsSqcmtTe18ru9fK2sJON3bxelb0pbzgJ2VAALML+bNpxfpDphKlFnanQGta/LVN+PCHKAFc/Tg768LAwoUAxYgBixGQ66cM/EIdkSEe/N7cRXOCxOXC3LlX7QpUwHCnkMm4RGrV6WPKzvybwEGhNWSTFM/vyb20RhdHtblnDCtul/Qxv8AYvsuvHzWqmSj/eL/APiOPpDInZz+RmUo1/h12SOLmifNS0iWaA/jUPsI9sSGiHA4NEpCZcsBKUhgBFiNSWkcW7dPbCCCCJKhBBBABBjF7qFnRJPlHzNPXvKUTmX9+cfR3aBTYacf+zV6R82SJjP6Rl5H4Or9MXdssoFGf++t+BittLBd4hh8qgQU8CXbTSLIDO9KfZusSktUZvXKmVxqfGMybT2jt1M3PTXgyNk7IZfezfqclhb+946GUGDaA5vkPuPWKwVUgZO2XAF8s/2he9GVfC1P/r5xardeQxYZxLUouKnNUcW4vxfUJqf7V14p+Xhr+torTMQw6B/O/nfWGSgpY+UOMzk2XO3rEaHaS8lwTwHr7EMEwlggcL0FBc84fJwQBdR3r0sL+JiVc5IoBThbi1OUW0VdekNRhXAUsvmRlWJlTwKJFPfhFbfUvM5eZsb6Q2Yiz0HHybWJIFM0qcvne93zytn5w5As5pz63sCOR6RDuPxIzNw/NyPOJhMqXPC9b2EAMUrcNangG1cUvpUQ3S1nO9Un7gWzIvEhXUZHLgTpmHrDDM8Htxcsb3vAV2BUz6Gn2Llv3qbwxSnq51+rO9NK+ghik2N8welweWYasIqY3Bmz/YNQDwgKtibvryt+3H1iBa2/V89bcDXjCb1mFuQblpbyiNavmc3Pn9zFtCqrQ/19/f1iKeqzW05t+vlEc3ENnTj0juOwvw7Ximm4kFEmhCWZUwfZMXmGzFm5ChGV2K7Hzcet6okJPzTNf6UanjHvWytmy8PLTKlJCUJsB6nUxLgsGiUhKJaQlKQwAFBFiNCnRxsuR29sIIIIsLCCCCAAggggAr46Rvy1oP4kkeIj5q2ngVYecqVMulTHiHvH05HFfEDsUManvJagickULUUND+sKyx1I2cPkLFffwzxRJpp7ETig4HjlFdUqYhRSogKSWIIqK19IdLAJYqc8OD/tGTpPRRe1tEc3E3CASW865dTWFl4ZZbvFAcLljE5YBgW9HyNM4hVKVSr5+9eURrQ5vZIlCU2TvEZqbjYZRNLnKel8jqLRWly68CXfWJkgCg9+kAdSXgeqWo3MSyZYGXGt6RH33n0pzesRKnMDl19/aAq62aCpmflZ/J/KIN8ZsPfMRWVPd8xc8fdNYFLOR9aG4tStacODRJGx5mDg/lfwhUzOIyzdvP20VJi6A8qvlp976wiplBUeJPP3xgJ2XRNZsqCnCr+v9oaFAXNOHJjfgB4RSQvT3XnyhxlvxHD9enrEoVVItgggEnXrq46eMQzUBvYHEv10iJa91wmpN/t9zEKRMWrdSCpRsEhzDFJnvKp8j5iGHvT9obhcGucsIlJUtZyTXxNh1jp9jdh5kxlYhfdp/ImqjzVYdI9F2Rh5WGRuyUBOpzPM3MOnGc3NzF4Rl9ifhwiUROxbLmD6UXSnn+Yx6WJoEcx/MYT+YQ3Rzqp13Z1PfCDvhHLjaML/ADA6wFTqO+EHeiOX/mMP/mMAHTd4IXfEc0NoxYlY6ADeeFjPkT3i7LVAAqlNFeZiAIfNjOxKDABgdoezeExJ3piAF/mTQ+UcJtP4fKTWROcflWPuI9JmyDFdWEMUcSxsZrjwzxPaOxsVJLqlkjUVEVZOLLkGh0tHuSsGYoYvs5KmfXLSekUeH0bI+o2vKPIFJDO/l71hqZosb8/TWPSsT2Akqtvp5GkZ+J+G4P0zSM6jrC3hZqn6nL8nEOCX87+6PEazRvfv9DHXK+Gs3KaDzTEf/JtP/wAxPgf1iPir0M/uGP3/AKOUKAb+Y9+xDtzgP7mo8RHWI+Gk3OcByT+8WpPw1P4p6jyT+8CxUVr6hj9/6OHIfPnx5xHuiPS8P8O5I+orU2pjSw3Y6Qi0oHnWLfCxFfUV+DymTJKm3UPyBOka+G7OYqY26gS06qNbAWHKPUpWygn6UgchEwwJhqxJeTNfNujgMB2DSC86YV8B8oPPPOOnwOzpcoNKQlI4CNoYEwowBi6SRlrJVeWZ1YGjUGzzDxs6JKGUBA0bKdmxInZsAGJuGHCUY307MiWXs4QAc8mQYlThTHRI2eInTgxABz0vAmL8jBRrpw4iRKIAKkiQ0XEJaFaFgARQiNaBBBABF3QhvciCCABpkiE7kQQQAIJCdIDITpBBAA3uE6QdwnSCCAA7hOkKJCdIIIAF7hOkAkCFggAO5EOEkQQQAKJIhwkiCCABwlCHCWIWCABQgQ4IEEEAC7sDQQQALBBBAAQQQQAEEEEAH//Z"/>
          <p:cNvSpPr>
            <a:spLocks noChangeAspect="1" noChangeArrowheads="1"/>
          </p:cNvSpPr>
          <p:nvPr/>
        </p:nvSpPr>
        <p:spPr bwMode="auto">
          <a:xfrm>
            <a:off x="307975" y="-966788"/>
            <a:ext cx="2857500" cy="233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6" name="Picture 10" descr="http://www.wilson.com/servlet/resize/56350/1200/1200/WTF1100_NFL_Game_Ball_m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1981200"/>
            <a:ext cx="1374775" cy="1374775"/>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a:xfrm>
            <a:off x="1143000" y="2133600"/>
            <a:ext cx="593725" cy="304800"/>
          </a:xfrm>
          <a:prstGeom prst="leftArrow">
            <a:avLst>
              <a:gd name="adj1" fmla="val 27570"/>
              <a:gd name="adj2" fmla="val 92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79704" y="1796534"/>
            <a:ext cx="714042" cy="369332"/>
          </a:xfrm>
          <a:prstGeom prst="rect">
            <a:avLst/>
          </a:prstGeom>
          <a:noFill/>
        </p:spPr>
        <p:txBody>
          <a:bodyPr wrap="none" rtlCol="0">
            <a:spAutoFit/>
          </a:bodyPr>
          <a:lstStyle/>
          <a:p>
            <a:r>
              <a:rPr lang="en-US" dirty="0" smtClean="0"/>
              <a:t>3 m/s</a:t>
            </a:r>
            <a:endParaRPr lang="en-US" dirty="0"/>
          </a:p>
        </p:txBody>
      </p:sp>
      <p:sp>
        <p:nvSpPr>
          <p:cNvPr id="11" name="Left Arrow 10"/>
          <p:cNvSpPr/>
          <p:nvPr/>
        </p:nvSpPr>
        <p:spPr>
          <a:xfrm rot="10800000">
            <a:off x="3841958" y="1981200"/>
            <a:ext cx="2177842" cy="304800"/>
          </a:xfrm>
          <a:prstGeom prst="leftArrow">
            <a:avLst>
              <a:gd name="adj1" fmla="val 27570"/>
              <a:gd name="adj2" fmla="val 92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06382" y="1644134"/>
            <a:ext cx="831061" cy="369332"/>
          </a:xfrm>
          <a:prstGeom prst="rect">
            <a:avLst/>
          </a:prstGeom>
          <a:noFill/>
        </p:spPr>
        <p:txBody>
          <a:bodyPr wrap="none" rtlCol="0">
            <a:spAutoFit/>
          </a:bodyPr>
          <a:lstStyle/>
          <a:p>
            <a:r>
              <a:rPr lang="en-US" dirty="0" smtClean="0"/>
              <a:t>20 m/s</a:t>
            </a:r>
            <a:endParaRPr lang="en-US" dirty="0"/>
          </a:p>
        </p:txBody>
      </p:sp>
      <p:sp>
        <p:nvSpPr>
          <p:cNvPr id="13" name="Left Arrow 12"/>
          <p:cNvSpPr/>
          <p:nvPr/>
        </p:nvSpPr>
        <p:spPr>
          <a:xfrm rot="10800000">
            <a:off x="7133813" y="2013466"/>
            <a:ext cx="1201048" cy="304800"/>
          </a:xfrm>
          <a:prstGeom prst="leftArrow">
            <a:avLst>
              <a:gd name="adj1" fmla="val 27570"/>
              <a:gd name="adj2" fmla="val 92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040576" y="1676400"/>
            <a:ext cx="831061" cy="369332"/>
          </a:xfrm>
          <a:prstGeom prst="rect">
            <a:avLst/>
          </a:prstGeom>
          <a:noFill/>
        </p:spPr>
        <p:txBody>
          <a:bodyPr wrap="none" rtlCol="0">
            <a:spAutoFit/>
          </a:bodyPr>
          <a:lstStyle/>
          <a:p>
            <a:r>
              <a:rPr lang="en-US" dirty="0" smtClean="0"/>
              <a:t>10 m/s</a:t>
            </a:r>
            <a:endParaRPr lang="en-US" dirty="0"/>
          </a:p>
        </p:txBody>
      </p:sp>
    </p:spTree>
    <p:extLst>
      <p:ext uri="{BB962C8B-B14F-4D97-AF65-F5344CB8AC3E}">
        <p14:creationId xmlns:p14="http://schemas.microsoft.com/office/powerpoint/2010/main" val="246208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9220"/>
                                        </p:tgtEl>
                                      </p:cBhvr>
                                    </p:animEffect>
                                    <p:set>
                                      <p:cBhvr>
                                        <p:cTn id="13" dur="1" fill="hold">
                                          <p:stCondLst>
                                            <p:cond delay="499"/>
                                          </p:stCondLst>
                                        </p:cTn>
                                        <p:tgtEl>
                                          <p:spTgt spid="9220"/>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9218"/>
                                        </p:tgtEl>
                                      </p:cBhvr>
                                    </p:animEffect>
                                    <p:set>
                                      <p:cBhvr>
                                        <p:cTn id="20" dur="1" fill="hold">
                                          <p:stCondLst>
                                            <p:cond delay="4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perfect pass play</a:t>
            </a:r>
            <a:endParaRPr lang="en-US" dirty="0"/>
          </a:p>
        </p:txBody>
      </p:sp>
      <p:sp>
        <p:nvSpPr>
          <p:cNvPr id="4" name="AutoShape 6" descr="data:image/jpeg;base64,/9j/4AAQSkZJRgABAQAAAQABAAD/2wCEAAkGBxQTEhQUEhQVFhUUGBgZGBgYGBgaGBgYGBcbHBgYGBgcHCggGCAlHBgYIzEhJSkrLi4uGR8zODMsNygtLisBCgoKDg0OGxAQGywkICQsLCwsLCwsLCwsLCwsLCwsLCwsLCwsLCwsLCwsLCwsLCwsLCwsNywsLCwsLCwsLCwsLP/AABEIAMQA8AMBIgACEQEDEQH/xAAcAAABBQEBAQAAAAAAAAAAAAAAAQIDBAUGBwj/xABHEAABAgQDBQYEBAQDAw0AAAABAhEAAyExBEFRBRJhcYEGE5GhsfAHIjLBQlLR4RQVYvEjU5IkM4IXJUNEY3Jzk6KywtLi/8QAGgEAAgMBAQAAAAAAAAAAAAAAAAMBAgQFBv/EACsRAAMAAgEEAQMDBAMAAAAAAAABAgMRBBIhMVETBSJBMmFxFBWBoSMzUv/aAAwDAQACEQMRAD8A9xggggAIIIIACCCCAAggggAIIIIACCCCAAggiOZOSn6iBzIEAEkEZ+N2kEoKkMf6iQEDUlRpSKgxc3u1TJZE5hRIKQFEZAsYjaJ0bTwPHjm1PiviQd1EiWiv4ipR9BGKvt/tGY5M0IGQSkCkKrPCNU8LKz32B4+c5vabGH6sTMPIgegiMbaxJ/6xN4f4iv1hb5U+hy+m37Po/eEKDHzQra+Jynzv/MX+sMTtjFA0xE5//EX+vt4P6qfRb+2X7R9NQPHzjI7XY1NsRM8X9Y1ML8Ssci60qbJSR9miy5MlK+nZV4aPeoI8hwnxbnAjvcOhQzKFkeRBjptlfFDBTW3yqST+cU/1CkXnLD8Mz3xcs/g7mCKeA2pJnB5UxCx/SoH0i28NENNeRYIIICAggggAIIIIACCCCAAggggAIIIZNmBIdRYC5MAD4hxOICE7yre6RUTiJixvI3UjLeSSTxuG/ePOO03a+aVFCAEbpI3lgKUDwH0pPCp4xV1ovGOr7I7jafaVMpG8ppabby3Z9AEgufCOTwnbzCLnNMMwhV5igkJ5JRUgcY5ntD2xn4rDokKSlKQ28r8Sin6Tu/h6ftHG7paptV/1aM959eDfg4DpfcdJ8RNqyp+K/wBnWtSAG+YncCh/ljIRk7Nx0+UCmTMmSwakBRDvR6Fsord2wp19jz6RIEvTjrx4e7xmrI29nUx8WVKl9yKXIat1Fqk3eo84lMvJ/T3rCsc6cOb8s6Q5Nj+rcOLcTyihqnGkMUge/fKEoNOv/pFujRIqXS16W18Iinzt1mqpRoA5cli1+kSlsmpSQqgAOlyIrCfLNlW59ftQPEiMQoFIWkALzfhYlutNLGM3F4VaUlKQ4qxeoN4ZML8iLprvKLqpqSkrT8wbL7mMrFYkrZSFEAi1LjLhFeXNmhIQBuAuxNajJ8jDMPgFqfdsakqoKizffhDpxKfJhycmsmphPf5NjBYjferkVfUGx+3SJ1oIv7p+0V8Fs3c/Gz3oODvy5RLjdpIZiXI0yd7+9ITUpv7TZDcQvk7Mlw09SFbyFKSoZpJB8RHo/YX4iTBMTIxhCkqomaaEHIK1fWPMZJcO9DURLMAOTjlBFuGVzcaMsn1KDDo434YbfGJwiUlTzZPyrB+pq7pPMDyMdlHQT2ebuHFOWEEEESVCCCCAAggggAIHhDGbPxSlrUiUQN26rlzp+sAE+KxTEIR9RuWcJGpb3SOR7fbQn4eWgoNFkjvDukpOSUpZnZzvRznbPtGveVIRvykJJCqtMWRmSKsdBfyjn9r7Vn4oo75ZO4lhRiHuaWenhCqyLwbMHFqmm/BPhO1WJlFfdzVrUpgrfUVci5fdLaRlAVKj8xclzk92iOdMShLn5R7ZtTFOdtFLsQtJNgpCgf8A21jPTbOlMY4ffSLGImO/v3lTjGbip24M3skJqSXDAC5qOcSz8WWJ3QgD8U3/AAxfQ1NNAfSMbHz1933qEqKVHdM8hr1IlId0C9SXL5REYm33DNzceKdR3ZZl7QZidwpfdUU17tVd0Em4qailI2ZawTqcs+IA95Rym53YE2RLWqS27M3/AMWrsaCt2YERrbOxG7upJKkLDy1fmAuk1beS4B4GJy40ltFeDzXVdGR+fBsINHBDNcWZiLvp7yiSps+uel76eGekKgkuer5mnW9YmmSr9fJjn45Rm0dnwVky3IqC7UoaHUXY86xQYKxCXqAhw7M71fw6cY1iHpRn1cVqDajsSDV+EVMdh1BSJifqHy3u9WBIZxo9Gi0eRWXujC25tRpjI+bdFS/mSzm/pC7FxU1aTvhwaOC1LeuWsaE7ZW8StYAP4QbADU51PpFWapMneUFOmgIySbAn70EaPtc6S7mPpyTkeS6+30WVYNCUsrdVuua0fUXpWnXhFWbtFCSN2oBI3noG92DZxUnz1qUxSoBNCAQWIspIH1Bos4bZaixV8g/KFEcGfoWaI6Eluw+aresK/wAlLETlTN5yomlE1brlZ34tEsnZCm+dQSzhgxLOXHqxjfkYRCAwFABle/RNsyftCLBqK9KM76+pvEfL/wCS08JN7yPbM+RhQhO6KjiX0htbC/uvSLE9bdTlx93hZUlmGZuffWF+Xs00lK0jt/g9O3MapH55TcHSXp5x7XHgXw2V/wA5SGsyx5R75G7F+k85zv8AtYsEEEMMYQQQQAEITATGTj9qp3TuEUBJWfpSBcvBsBm09rAJUx3Uh96YbAC7amwjzbFfEKYidvSEgSgGCFV3n/GqzmmRi/j+3cg4edIRKUd4FEsqYhQIbeVmmp9I88SWqSN4vn1984zZcno6fD4nVt2i7NxapilzJhday6jxL0/aK8+eSD19D5xEub75Ur7zyijiseB9NSA5OSRkVn28ITdHWajDO32QY/aASvfcf4IUsMfxKBSgcyS//BHPqxSlCUiXip6lrLKS8wJS7M1fmzeFxiFTZSlBYCEKP1EvMU31EPo4D5Ax0uyJIRKRN7sb6wlKEpoXIoN45kAkngdIfVLFPtnn81/NkdLwZOF2HMQFKmIlzVqSSEqUolKWJUskdBU3jOkbsiYEzUCe6RuJC/lBVwYubBqdY72dhFS5KxvJM2alRKlFgBu3BP4QCABmVcY5vZ+BTMwQ7yUjDS3riV7xUuoLSkUMw/UGdrRXFldpti6lIpJ2cuROTKxKJkwLdQlSlEuTwDWraLSsIrDL7uelUuTPO9LJIKpKxZTijigUMw0dV8L8Rh14lcqTKCUiW4XMO9OmEEAHeslh+FNPCO/2/wBlkYuQqUsXqlTOUKyLe3flCsvJ6LUtFona2jzfA7wUqXNSAtBZQuC9lJ1SfMUi8hHB7NcXfMG54B0h7xU2XhZi9/CTQ2NwYPdj/PlC8r+ogAFBizhpqVpCksxtwO7TVjRmbXSIqfR3uHyvljT8ocsAm/5qE5EjqAcgzUuIRb1NmBrrVxo4tYteLCXoBQUAZ2H5d0OAz7wtnwgCmNmYg6KAUWD1dwwFbg2iEjXs5fG41S3YbiQrdoQFEb1rUIy1frFKTswTV7xFARVVCoGteRFzkeEdGrZqCQspdgC4HyuAXLAMaFJvleHzKUL0bWlGrUhqgjhyhnXpdjP/AE/yP72ZWGwiUAbos3EkXAN3DC3TOJgC/kaVGQduD6APaHrDs4tQvYHdZrliGq+UOXQANTK4YEGwqzjxKdIU3t9zcpUrSIphrVh/agyy3q8+rJk7dBJPE5Vo9ONderwipm7mwzysGrpb0tDRKJZRpmkFuDqLwJBWhsqUaqVc21GhhUqqT0hZxNOGvn9vGIJYZ/f3i6M2R6R1fwzlvtKS1glZ8o96jxb4P4Z8apX5JZ8VECPaY24/0nm+W95GEEEEXMwQkLDVKaADM7Q7QRJklUxQSlSkpc/1KY+Txx3bTaGHmbO30TPqUAlILEkGqVDOlfCOL+IPakYrEEJLyZJKUsfqU9TzcRy6HW2826DTg94zZMp1OPwdpU33LKXvqzPkzuM9RpD6nhlwHVsm95uaw8eXyvreECflDkCgqeWuWerMYx72dyZ0cxtTGqBerb26zsE/ltWo5aRVn70uYgTEoW4dKAWSCdY39p4QOVEOlVFtfdpWmaXJ8YzMPsxaivCpQkruZpdigNukFnq3KkbcdJyee52O4ytU9+ikqX/DzRvoQsrSWS9BvWyMdZJ2hMlmUnuCucsBCAhSSEJAAJAdy9CX3QaB6OcnZGC35K5JSlA3yleIWRus1kGjn5U/K7XrWLW38JPwslSZEvu5X0rmhQMyY4SXUR9IqwAit9NPpZkW13QzamJlSJipmI3cTird2HMmS1wr85/ppV3jscB2TxCQMbi8duEJCiEyxMlCUz7rEhJFWoPGHTtiStq4FM3DpCZssEgBnCgBvS1AXtQ6nNy/PdntrY6dLRs2WuWnvCU7y7gMQZdbDzq0K73Op7a8/wAfsHZeS7257OnCTZWPwNJUwhaSkUQs1Ab8qg/g2kaPaL4oTTKk/wAKhKFKS80qG9urF0pozUBetCI7zsn2MXJwszCYiamfIWBu/KQpJL71yaAsQedrRwWAQrYuOUmanflLbecAhSPwrToQ9hoREQlf6ltrw/aKumvBlT8fiMaUzFIMrH4VPeS1JSUqny01IUg2ULi4UHDRqLxCZqZeMlACXOVuzkJ/6HECpbRMypHEcY2tm4w47awxiEGXIw6C610cBJAUo2DvbQZxhbLCRI2pNSGlTZ0pEkHNQmrUlhkyVDl0izX7DcGRxaaJwh2sbZit+hB4C8PU5sWtY5lVyKA19mFBtqwrUZ3bgcnhr1cc2dy1SBm4pS44RXR6XeytPS7lnuK3D/MkOzixvwiBaa11VTiSWvZwGIYXAiWcpk0Nknd5FKRTTPUcohWupFmJA0B3wAOAoNDeBjJTKy11AfQA8L9cj1VFVfypqzeX0gaRLPnsCQbgeYpTUsNfphJMn8Sxb8Oh1N/CK6HfpRDKlFwpWX0jrcjKFmVPAm+uTkQ6YveOv356X9YYJz1y82+1PXhFhVNiLRQswf2B6xGuhJB99KERYUK0bK+enK0VptqtbyEWSMeWtLZ6j8EcJ8uJnNdSJYOoSCT5qj1GOY+HOze4wElJusb6ua/m+8dPG2VpHncj3TYQQQRJQI4P4r9pP4bD91LLTZwIHBIFT6DrHcTpgSCpRYAOeQj5x7X7aOLxUyb+GyBogGh6vCc19K7Gvh4flyd/BjYHDOztS1PMCNOWRejioL/f/SOsRYdAZiHpz1/tSLaBao9bszV4ekYG9npJhLsJuuGuOVuOlQeH0mJEi/CrCrO51By0hwHAcP7uWy9vABYPc08mNLVKTTjoHByQ2ZKe4J8a65cFZ5Rh7T2cqYjdST3klJMogl1yj9SHGYfwLc+iQkGzV6dTdmceOURzJBJCkkBSSCks9fwuHZiKEVo9RF8dNMy83jrNj/dHP7QwBxWGE+UuksVkhICJbAbwAf8AqcPcExT2D2jmyEqlKSJslX1SlkgM5+lX4TVVWPLKOmw80YSajFoT/s887k5H1d1MSXJ4gE7ws4Vxi7tfZIwGJGIQgTcJPfelsCkpLEpBs9QUmHq0+1Lfo8xUtPTMnsLt7+CxJUlzImFKVg3CUk7qy11JcmnHWO3+IHZgJUnHYc/KspKimjKumYCNX8TFbG/DpMxIxGAX3ktY3hLJyJshRPkbbsdR8M1r7uZhJ8tRQgU3kkAA0Msgji40qIlSrapFNvwb/YftCMZIdX+9lsJg1OSgNCx5MYze3GwpMycjE4lTypad0Sx9S1uTujQF7xn7L7NTMLNMxOJw8pdQEqVlooZ5Ra2lPE/ETZs1lyMGgndFQtX/AOlA/wCnhGhSkiu9nO7aUqbKSrErGFwhrKkSh80zP5U037j5lfLV4z1JMzugZYkypO93UkF2USAVzFN8yzSoDJrFz5ps0zpyiZq73G6n8qKvugGzVYxFMsAwPC1SXZ2o5FDlCbrZ1uLxUtVXkrzEs7s7daU4MXJ5XEQT6Z2JbgoaPR2Y+MWZra0vbIsSWcM4BDB3aKa6O9Goa2el82ZI6vCTrR3GLzf9nJseb1cZ8Iz8RPAIANbBvqszDMeVU0h2LxZPypDnTQE56BwRxEMk4UJ+ZdVZdNNBW0VZoXYdh5X45gqctCffnEc5ZJPh78R4xJOmH3pV6/6fGKqpvVnfjZ/QjrAVBKqU4OTwe/iacOIiCVQjKo4tw8OMTJltmfW12HUc2EIUWZnfmGNOoIiRbocpya6G58W8In2VgDicVKkM/eLG9wQKr8qdYrqS1eEegfB3ZBVMm4pQokd3L5mqy/RI8YbjnZy+Xk1J6tLQwAGUPggjUcYIQwsIYAOD+LO3O5w3dJPzznHJIZ/F26x4zIlcffN+JjoviDtj+IxayC6UHcTXJN/P0jDkc6e+mUc7NXVR6LgYejGn+WWJFw5DOPeTZeIiw7tW+nBnsb1DcjCd5u1BsdeX9WTi3HhGTjtoliEAEhLknNNHHOhiky34N1WoW2XsVihLDGqiCyU3DcOvD6RCYda1TCCq4ICRW5pmNfSMdCd9IDHeSXZVHSp7kZNVuEdDgcGynWN5dUlw11D5c6OfCGOVK1+RePJWR712LqBXnkbu5Zh1CSGB+YB6RMU01Ya04Vc577cuEJKS1idaX1dhmHtqQ0WJaenoGBdhnVTDgIqhtUVJSkS1L71O9ImgInh2LJNJgpRSQX5PGjhcOqXLXs2fOSlB3VYeeqqFIJcC7JcAEF/l+YREuSLngCGd6Uf7V1iXB4ooQJM6UnESQflSVbq5Zue7XV0vkftDoOLzeM6fVJ0fZhCdnJJm4xExBfdkymWSo1cZpc9DFraGNnT095iJv8Lhj9KQT3i2FgAxUT0HOMjB4zDy64bBB61mzHSKGu7m4GvjCTSsqMyaozJtfmIsAPpAqAkk25Q9NIwxxrrz2JcPiMOh+7wc1QF1zFplnQskJNPPhFnE7UlmUqUmTNlzJkyW+/8AMlwp0jeTXozxCmapmS/CrM7gWGegu2URTFByKUzYUAXU7oDpbiX4wdbHriLZXWlwQn9S4Hy2sQxPIikVJg5MzWyUCpQvoA/lGgv5jVj4sACXu7AOA1bxj7QxyZVDU0HElmItC6OjiTb0iPEzgA6iz9as2uQIHF4yZkxU0kIO7ep6UHENWF7pc0vMdKchqwavTLhFtU9IoinJgTb28KZuS6UQS8OmUKVKuvm9SXivMVvE1elx1fPkesOmzB1POrvbrukPZ6XiFUzT9fLwHTjEF9hMzFHy8T5WHXOIkyPeumfOHomVBzve5DE15P5w0qDNvcz6kjqD0OsAumxVTc/79PG/DjEdCWDXItrl5QGXb22tMvv0hqDEpGbJSSCaFLIQgbylkJA1JsI+huzWyBhcNKkiu4kOdVfiPUx5f8J9g99iFYlY+STRD5rN25D1j2WNWNaRwuTk6q0EEEEMM4kZHazaX8PhJ0zMJLczQeca8ebfGXaO7KkyR+NRUeSW+5EUyV0zsbhjrtI8oevU1r7z1i1LUG48c6Wd69dYqKZICjRLV4tpQPQxj4zHFZBeiSKVNw6T4vTjGCIdM9HeacU6NLa+KXvEP8jE/wDfAIdy9MtYTAYNRUAw3U7wBdiQRQWpaLhkCbuKWCNz8JrmGBepuR4RbkTgBTlm/jmaaZ0i3XpaQxYuquqv8InwmCCPpsAG9Ro2kXZC0hQSFDeDMORNfSMHavaBKCpCXKmAdnSFOSHOXrGJJRMKyupxEpQSpIsUWG7FpxN92Jy8qZpTPf8Ag9BloYDJgG4OBUdRxuIfu0LD1pdhTMMRyeK2FmkoCiGU28Q+8zEKNeOliIsywApnqCBk9FqAJrVt4Z60iutD2yclnegDlzkz15AhuRiTdBGnB8zRrs4UG/4oikIoCBQpyzBCXYipcDV4lMxzkzs7uHLhRVkXYaF4shb7gldeFMref9mixLU9Tc8WrR6gFi9YombbiNC+QL0Y2FW1eHd7Rz7zLC3GtGEWTKOexeIyby1v+HgC+jwpnpSneXQXDmlsqNlpWMPFbXCKBicmrY06OXfJ4od0uaSZhar393id6BYG/Ja2htdUx0Sgwe9a0oPJVOUV5WFRL+aYd5Wj6HyrEvfJQGQzjOg8L8OEUFz68XDvq7HJhbjFWzRE6WkSYnGE8hVhwembXAiEqyyNObULcGGtGiJVRXRupSNevN+EMmTHrk4PqR4VirHJAtWfhlfTRyQYaFuaM1h4n9q8ogeo96e/CHSzZwXNPT9bxBD0TpUWfq/UHpX1EAf7ejfcdIREskVoD7tbM5wEtS3t2sMz5xKRnu0h6leEGCwSp01EqWHWsgDnmTwAqYhWtg9o9a+FnZXukfxU0f4kwfIDdKD9zDpnZyuTmSWjstgbKRhpCJKLJFTmo5k8zGlCQsaTkhBBBAAkeH/FbGiZjt16SgE8ian7R7eTHzd2nn95ip6tZivAEgekZ+Q/t0dD6dO8uzntpqUVVolCgGpUtQ8W+8TbPwIFSBw0Z3rypWNGUlxXm3WlH/pOUY21Jq97uh8rgMa1IFqwmKdfajqZYnF/yPuy1iselQSkH695O9ops/ERmYGcsSlhJ3DLUh3qHLhT9QDEXcpXu7vy74IawTMSKFnzjR2RspS195NO7X6WYK3c76+sP1MIx9eXNk7fx2IsBg508KWCkImEBY4ooG4mvnHWycElHzAVYDednDMKtaj04axYwaQkMGAFQ37Gn08YkNOBrZnsBwr8rZXEZ6yNnRwcecS9smlqSzkjyAIoDny4gKaJFTqM5FFPUvUJ/qqQw571M4qd8D+L3Uhvm4pPJ4eJocsWIsHzuBlZQPN4qmPcluZPe+tbHMPRmp82frEYm0BubPerBqsXzF67xtFJc8ZGgte1OPP94prxKl0SOuV9WD/vFg+Mv4nFpFTpd6sLOW9tFMqXNt8qa1z6D7xLKwYSxWplC3Pllzh87GMDuhhmTw4s2Z0iUDXoQSZcu5dXnrXjEWKxKlHMAUG7kL3e5hilUJrR+BHm40hjsLAgOKG5zyzt0NYgsloUzCwuQ70tfWoqXA6mK4OjVzGdARpmeGsSqcmtTe18ru9fK2sJON3bxelb0pbzgJ2VAALML+bNpxfpDphKlFnanQGta/LVN+PCHKAFc/Tg768LAwoUAxYgBixGQ66cM/EIdkSEe/N7cRXOCxOXC3LlX7QpUwHCnkMm4RGrV6WPKzvybwEGhNWSTFM/vyb20RhdHtblnDCtul/Qxv8AYvsuvHzWqmSj/eL/APiOPpDInZz+RmUo1/h12SOLmifNS0iWaA/jUPsI9sSGiHA4NEpCZcsBKUhgBFiNSWkcW7dPbCCCCJKhBBBABBjF7qFnRJPlHzNPXvKUTmX9+cfR3aBTYacf+zV6R82SJjP6Rl5H4Or9MXdssoFGf++t+BittLBd4hh8qgQU8CXbTSLIDO9KfZusSktUZvXKmVxqfGMybT2jt1M3PTXgyNk7IZfezfqclhb+946GUGDaA5vkPuPWKwVUgZO2XAF8s/2he9GVfC1P/r5xardeQxYZxLUouKnNUcW4vxfUJqf7V14p+Xhr+torTMQw6B/O/nfWGSgpY+UOMzk2XO3rEaHaS8lwTwHr7EMEwlggcL0FBc84fJwQBdR3r0sL+JiVc5IoBThbi1OUW0VdekNRhXAUsvmRlWJlTwKJFPfhFbfUvM5eZsb6Q2Yiz0HHybWJIFM0qcvne93zytn5w5As5pz63sCOR6RDuPxIzNw/NyPOJhMqXPC9b2EAMUrcNangG1cUvpUQ3S1nO9Un7gWzIvEhXUZHLgTpmHrDDM8Htxcsb3vAV2BUz6Gn2Llv3qbwxSnq51+rO9NK+ghik2N8welweWYasIqY3Bmz/YNQDwgKtibvryt+3H1iBa2/V89bcDXjCb1mFuQblpbyiNavmc3Pn9zFtCqrQ/19/f1iKeqzW05t+vlEc3ENnTj0juOwvw7Ximm4kFEmhCWZUwfZMXmGzFm5ChGV2K7Hzcet6okJPzTNf6UanjHvWytmy8PLTKlJCUJsB6nUxLgsGiUhKJaQlKQwAFBFiNCnRxsuR29sIIIIsLCCCCAAggggAr46Rvy1oP4kkeIj5q2ngVYecqVMulTHiHvH05HFfEDsUManvJagickULUUND+sKyx1I2cPkLFffwzxRJpp7ETig4HjlFdUqYhRSogKSWIIqK19IdLAJYqc8OD/tGTpPRRe1tEc3E3CASW865dTWFl4ZZbvFAcLljE5YBgW9HyNM4hVKVSr5+9eURrQ5vZIlCU2TvEZqbjYZRNLnKel8jqLRWly68CXfWJkgCg9+kAdSXgeqWo3MSyZYGXGt6RH33n0pzesRKnMDl19/aAq62aCpmflZ/J/KIN8ZsPfMRWVPd8xc8fdNYFLOR9aG4tStacODRJGx5mDg/lfwhUzOIyzdvP20VJi6A8qvlp976wiplBUeJPP3xgJ2XRNZsqCnCr+v9oaFAXNOHJjfgB4RSQvT3XnyhxlvxHD9enrEoVVItgggEnXrq46eMQzUBvYHEv10iJa91wmpN/t9zEKRMWrdSCpRsEhzDFJnvKp8j5iGHvT9obhcGucsIlJUtZyTXxNh1jp9jdh5kxlYhfdp/ImqjzVYdI9F2Rh5WGRuyUBOpzPM3MOnGc3NzF4Rl9ifhwiUROxbLmD6UXSnn+Yx6WJoEcx/MYT+YQ3Rzqp13Z1PfCDvhHLjaML/ADA6wFTqO+EHeiOX/mMP/mMAHTd4IXfEc0NoxYlY6ADeeFjPkT3i7LVAAqlNFeZiAIfNjOxKDABgdoezeExJ3piAF/mTQ+UcJtP4fKTWROcflWPuI9JmyDFdWEMUcSxsZrjwzxPaOxsVJLqlkjUVEVZOLLkGh0tHuSsGYoYvs5KmfXLSekUeH0bI+o2vKPIFJDO/l71hqZosb8/TWPSsT2Akqtvp5GkZ+J+G4P0zSM6jrC3hZqn6nL8nEOCX87+6PEazRvfv9DHXK+Gs3KaDzTEf/JtP/wAxPgf1iPir0M/uGP3/AKOUKAb+Y9+xDtzgP7mo8RHWI+Gk3OcByT+8WpPw1P4p6jyT+8CxUVr6hj9/6OHIfPnx5xHuiPS8P8O5I+orU2pjSw3Y6Qi0oHnWLfCxFfUV+DymTJKm3UPyBOka+G7OYqY26gS06qNbAWHKPUpWygn6UgchEwwJhqxJeTNfNujgMB2DSC86YV8B8oPPPOOnwOzpcoNKQlI4CNoYEwowBi6SRlrJVeWZ1YGjUGzzDxs6JKGUBA0bKdmxInZsAGJuGHCUY307MiWXs4QAc8mQYlThTHRI2eInTgxABz0vAmL8jBRrpw4iRKIAKkiQ0XEJaFaFgARQiNaBBBABF3QhvciCCABpkiE7kQQQAIJCdIDITpBBAA3uE6QdwnSCCAA7hOkKJCdIIIAF7hOkAkCFggAO5EOEkQQQAKJIhwkiCCABwlCHCWIWCABQgQ4IEEEAC7sDQQQALBBBAAQQQQAEEEEAH//Z"/>
          <p:cNvSpPr>
            <a:spLocks noChangeAspect="1" noChangeArrowheads="1"/>
          </p:cNvSpPr>
          <p:nvPr/>
        </p:nvSpPr>
        <p:spPr bwMode="auto">
          <a:xfrm>
            <a:off x="155575" y="-1119188"/>
            <a:ext cx="2857500" cy="233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xQTEhQUEhQVFhUUGBgZGBgYGBgaGBgYGBcbHBgYGBgcHCggGCAlHBgYIzEhJSkrLi4uGR8zODMsNygtLisBCgoKDg0OGxAQGywkICQsLCwsLCwsLCwsLCwsLCwsLCwsLCwsLCwsLCwsLCwsLCwsLCwsNywsLCwsLCwsLCwsLP/AABEIAMQA8AMBIgACEQEDEQH/xAAcAAABBQEBAQAAAAAAAAAAAAAAAQIDBAUGBwj/xABHEAABAgQDBQYEBAQDAw0AAAABAhEAAyExBEFRBRJhcYEGE5GhsfAHIjLBQlLR4RQVYvEjU5IkM4IXJUNEY3Jzk6KywtLi/8QAGgEAAgMBAQAAAAAAAAAAAAAAAAMBAgQFBv/EACsRAAMAAgEEAQMDBAMAAAAAAAABAgMRBBIhMVETBSJBMmFxFBWBoSMzUv/aAAwDAQACEQMRAD8A9xggggAIIIIACCCCAAggggAIIIIACCCCAAggiOZOSn6iBzIEAEkEZ+N2kEoKkMf6iQEDUlRpSKgxc3u1TJZE5hRIKQFEZAsYjaJ0bTwPHjm1PiviQd1EiWiv4ipR9BGKvt/tGY5M0IGQSkCkKrPCNU8LKz32B4+c5vabGH6sTMPIgegiMbaxJ/6xN4f4iv1hb5U+hy+m37Po/eEKDHzQra+Jynzv/MX+sMTtjFA0xE5//EX+vt4P6qfRb+2X7R9NQPHzjI7XY1NsRM8X9Y1ML8Ssci60qbJSR9miy5MlK+nZV4aPeoI8hwnxbnAjvcOhQzKFkeRBjptlfFDBTW3yqST+cU/1CkXnLD8Mz3xcs/g7mCKeA2pJnB5UxCx/SoH0i28NENNeRYIIICAggggAIIIIACCCCAAggggAIIIZNmBIdRYC5MAD4hxOICE7yre6RUTiJixvI3UjLeSSTxuG/ePOO03a+aVFCAEbpI3lgKUDwH0pPCp4xV1ovGOr7I7jafaVMpG8ppabby3Z9AEgufCOTwnbzCLnNMMwhV5igkJ5JRUgcY5ntD2xn4rDokKSlKQ28r8Sin6Tu/h6ftHG7paptV/1aM959eDfg4DpfcdJ8RNqyp+K/wBnWtSAG+YncCh/ljIRk7Nx0+UCmTMmSwakBRDvR6Fsord2wp19jz6RIEvTjrx4e7xmrI29nUx8WVKl9yKXIat1Fqk3eo84lMvJ/T3rCsc6cOb8s6Q5Nj+rcOLcTyihqnGkMUge/fKEoNOv/pFujRIqXS16W18Iinzt1mqpRoA5cli1+kSlsmpSQqgAOlyIrCfLNlW59ftQPEiMQoFIWkALzfhYlutNLGM3F4VaUlKQ4qxeoN4ZML8iLprvKLqpqSkrT8wbL7mMrFYkrZSFEAi1LjLhFeXNmhIQBuAuxNajJ8jDMPgFqfdsakqoKizffhDpxKfJhycmsmphPf5NjBYjferkVfUGx+3SJ1oIv7p+0V8Fs3c/Gz3oODvy5RLjdpIZiXI0yd7+9ITUpv7TZDcQvk7Mlw09SFbyFKSoZpJB8RHo/YX4iTBMTIxhCkqomaaEHIK1fWPMZJcO9DURLMAOTjlBFuGVzcaMsn1KDDo434YbfGJwiUlTzZPyrB+pq7pPMDyMdlHQT2ebuHFOWEEEESVCCCCAAggggAIHhDGbPxSlrUiUQN26rlzp+sAE+KxTEIR9RuWcJGpb3SOR7fbQn4eWgoNFkjvDukpOSUpZnZzvRznbPtGveVIRvykJJCqtMWRmSKsdBfyjn9r7Vn4oo75ZO4lhRiHuaWenhCqyLwbMHFqmm/BPhO1WJlFfdzVrUpgrfUVci5fdLaRlAVKj8xclzk92iOdMShLn5R7ZtTFOdtFLsQtJNgpCgf8A21jPTbOlMY4ffSLGImO/v3lTjGbip24M3skJqSXDAC5qOcSz8WWJ3QgD8U3/AAxfQ1NNAfSMbHz1933qEqKVHdM8hr1IlId0C9SXL5REYm33DNzceKdR3ZZl7QZidwpfdUU17tVd0Em4qailI2ZawTqcs+IA95Rym53YE2RLWqS27M3/AMWrsaCt2YERrbOxG7upJKkLDy1fmAuk1beS4B4GJy40ltFeDzXVdGR+fBsINHBDNcWZiLvp7yiSps+uel76eGekKgkuer5mnW9YmmSr9fJjn45Rm0dnwVky3IqC7UoaHUXY86xQYKxCXqAhw7M71fw6cY1iHpRn1cVqDajsSDV+EVMdh1BSJifqHy3u9WBIZxo9Gi0eRWXujC25tRpjI+bdFS/mSzm/pC7FxU1aTvhwaOC1LeuWsaE7ZW8StYAP4QbADU51PpFWapMneUFOmgIySbAn70EaPtc6S7mPpyTkeS6+30WVYNCUsrdVuua0fUXpWnXhFWbtFCSN2oBI3noG92DZxUnz1qUxSoBNCAQWIspIH1Bos4bZaixV8g/KFEcGfoWaI6Eluw+aresK/wAlLETlTN5yomlE1brlZ34tEsnZCm+dQSzhgxLOXHqxjfkYRCAwFABle/RNsyftCLBqK9KM76+pvEfL/wCS08JN7yPbM+RhQhO6KjiX0htbC/uvSLE9bdTlx93hZUlmGZuffWF+Xs00lK0jt/g9O3MapH55TcHSXp5x7XHgXw2V/wA5SGsyx5R75G7F+k85zv8AtYsEEEMMYQQQQAEITATGTj9qp3TuEUBJWfpSBcvBsBm09rAJUx3Uh96YbAC7amwjzbFfEKYidvSEgSgGCFV3n/GqzmmRi/j+3cg4edIRKUd4FEsqYhQIbeVmmp9I88SWqSN4vn1984zZcno6fD4nVt2i7NxapilzJhday6jxL0/aK8+eSD19D5xEub75Ur7zyijiseB9NSA5OSRkVn28ITdHWajDO32QY/aASvfcf4IUsMfxKBSgcyS//BHPqxSlCUiXip6lrLKS8wJS7M1fmzeFxiFTZSlBYCEKP1EvMU31EPo4D5Ax0uyJIRKRN7sb6wlKEpoXIoN45kAkngdIfVLFPtnn81/NkdLwZOF2HMQFKmIlzVqSSEqUolKWJUskdBU3jOkbsiYEzUCe6RuJC/lBVwYubBqdY72dhFS5KxvJM2alRKlFgBu3BP4QCABmVcY5vZ+BTMwQ7yUjDS3riV7xUuoLSkUMw/UGdrRXFldpti6lIpJ2cuROTKxKJkwLdQlSlEuTwDWraLSsIrDL7uelUuTPO9LJIKpKxZTijigUMw0dV8L8Rh14lcqTKCUiW4XMO9OmEEAHeslh+FNPCO/2/wBlkYuQqUsXqlTOUKyLe3flCsvJ6LUtFona2jzfA7wUqXNSAtBZQuC9lJ1SfMUi8hHB7NcXfMG54B0h7xU2XhZi9/CTQ2NwYPdj/PlC8r+ogAFBizhpqVpCksxtwO7TVjRmbXSIqfR3uHyvljT8ocsAm/5qE5EjqAcgzUuIRb1NmBrrVxo4tYteLCXoBQUAZ2H5d0OAz7wtnwgCmNmYg6KAUWD1dwwFbg2iEjXs5fG41S3YbiQrdoQFEb1rUIy1frFKTswTV7xFARVVCoGteRFzkeEdGrZqCQspdgC4HyuAXLAMaFJvleHzKUL0bWlGrUhqgjhyhnXpdjP/AE/yP72ZWGwiUAbos3EkXAN3DC3TOJgC/kaVGQduD6APaHrDs4tQvYHdZrliGq+UOXQANTK4YEGwqzjxKdIU3t9zcpUrSIphrVh/agyy3q8+rJk7dBJPE5Vo9ONderwipm7mwzysGrpb0tDRKJZRpmkFuDqLwJBWhsqUaqVc21GhhUqqT0hZxNOGvn9vGIJYZ/f3i6M2R6R1fwzlvtKS1glZ8o96jxb4P4Z8apX5JZ8VECPaY24/0nm+W95GEEEEXMwQkLDVKaADM7Q7QRJklUxQSlSkpc/1KY+Txx3bTaGHmbO30TPqUAlILEkGqVDOlfCOL+IPakYrEEJLyZJKUsfqU9TzcRy6HW2826DTg94zZMp1OPwdpU33LKXvqzPkzuM9RpD6nhlwHVsm95uaw8eXyvreECflDkCgqeWuWerMYx72dyZ0cxtTGqBerb26zsE/ltWo5aRVn70uYgTEoW4dKAWSCdY39p4QOVEOlVFtfdpWmaXJ8YzMPsxaivCpQkruZpdigNukFnq3KkbcdJyee52O4ytU9+ikqX/DzRvoQsrSWS9BvWyMdZJ2hMlmUnuCucsBCAhSSEJAAJAdy9CX3QaB6OcnZGC35K5JSlA3yleIWRus1kGjn5U/K7XrWLW38JPwslSZEvu5X0rmhQMyY4SXUR9IqwAit9NPpZkW13QzamJlSJipmI3cTird2HMmS1wr85/ppV3jscB2TxCQMbi8duEJCiEyxMlCUz7rEhJFWoPGHTtiStq4FM3DpCZssEgBnCgBvS1AXtQ6nNy/PdntrY6dLRs2WuWnvCU7y7gMQZdbDzq0K73Op7a8/wAfsHZeS7257OnCTZWPwNJUwhaSkUQs1Ab8qg/g2kaPaL4oTTKk/wAKhKFKS80qG9urF0pozUBetCI7zsn2MXJwszCYiamfIWBu/KQpJL71yaAsQedrRwWAQrYuOUmanflLbecAhSPwrToQ9hoREQlf6ltrw/aKumvBlT8fiMaUzFIMrH4VPeS1JSUqny01IUg2ULi4UHDRqLxCZqZeMlACXOVuzkJ/6HECpbRMypHEcY2tm4w47awxiEGXIw6C610cBJAUo2DvbQZxhbLCRI2pNSGlTZ0pEkHNQmrUlhkyVDl0izX7DcGRxaaJwh2sbZit+hB4C8PU5sWtY5lVyKA19mFBtqwrUZ3bgcnhr1cc2dy1SBm4pS44RXR6XeytPS7lnuK3D/MkOzixvwiBaa11VTiSWvZwGIYXAiWcpk0Nknd5FKRTTPUcohWupFmJA0B3wAOAoNDeBjJTKy11AfQA8L9cj1VFVfypqzeX0gaRLPnsCQbgeYpTUsNfphJMn8Sxb8Oh1N/CK6HfpRDKlFwpWX0jrcjKFmVPAm+uTkQ6YveOv356X9YYJz1y82+1PXhFhVNiLRQswf2B6xGuhJB99KERYUK0bK+enK0VptqtbyEWSMeWtLZ6j8EcJ8uJnNdSJYOoSCT5qj1GOY+HOze4wElJusb6ua/m+8dPG2VpHncj3TYQQQRJQI4P4r9pP4bD91LLTZwIHBIFT6DrHcTpgSCpRYAOeQj5x7X7aOLxUyb+GyBogGh6vCc19K7Gvh4flyd/BjYHDOztS1PMCNOWRejioL/f/SOsRYdAZiHpz1/tSLaBao9bszV4ekYG9npJhLsJuuGuOVuOlQeH0mJEi/CrCrO51By0hwHAcP7uWy9vABYPc08mNLVKTTjoHByQ2ZKe4J8a65cFZ5Rh7T2cqYjdST3klJMogl1yj9SHGYfwLc+iQkGzV6dTdmceOURzJBJCkkBSSCks9fwuHZiKEVo9RF8dNMy83jrNj/dHP7QwBxWGE+UuksVkhICJbAbwAf8AqcPcExT2D2jmyEqlKSJslX1SlkgM5+lX4TVVWPLKOmw80YSajFoT/s887k5H1d1MSXJ4gE7ws4Vxi7tfZIwGJGIQgTcJPfelsCkpLEpBs9QUmHq0+1Lfo8xUtPTMnsLt7+CxJUlzImFKVg3CUk7qy11JcmnHWO3+IHZgJUnHYc/KspKimjKumYCNX8TFbG/DpMxIxGAX3ktY3hLJyJshRPkbbsdR8M1r7uZhJ8tRQgU3kkAA0Msgji40qIlSrapFNvwb/YftCMZIdX+9lsJg1OSgNCx5MYze3GwpMycjE4lTypad0Sx9S1uTujQF7xn7L7NTMLNMxOJw8pdQEqVlooZ5Ra2lPE/ETZs1lyMGgndFQtX/AOlA/wCnhGhSkiu9nO7aUqbKSrErGFwhrKkSh80zP5U037j5lfLV4z1JMzugZYkypO93UkF2USAVzFN8yzSoDJrFz5ps0zpyiZq73G6n8qKvugGzVYxFMsAwPC1SXZ2o5FDlCbrZ1uLxUtVXkrzEs7s7daU4MXJ5XEQT6Z2JbgoaPR2Y+MWZra0vbIsSWcM4BDB3aKa6O9Goa2el82ZI6vCTrR3GLzf9nJseb1cZ8Iz8RPAIANbBvqszDMeVU0h2LxZPypDnTQE56BwRxEMk4UJ+ZdVZdNNBW0VZoXYdh5X45gqctCffnEc5ZJPh78R4xJOmH3pV6/6fGKqpvVnfjZ/QjrAVBKqU4OTwe/iacOIiCVQjKo4tw8OMTJltmfW12HUc2EIUWZnfmGNOoIiRbocpya6G58W8In2VgDicVKkM/eLG9wQKr8qdYrqS1eEegfB3ZBVMm4pQokd3L5mqy/RI8YbjnZy+Xk1J6tLQwAGUPggjUcYIQwsIYAOD+LO3O5w3dJPzznHJIZ/F26x4zIlcffN+JjoviDtj+IxayC6UHcTXJN/P0jDkc6e+mUc7NXVR6LgYejGn+WWJFw5DOPeTZeIiw7tW+nBnsb1DcjCd5u1BsdeX9WTi3HhGTjtoliEAEhLknNNHHOhiky34N1WoW2XsVihLDGqiCyU3DcOvD6RCYda1TCCq4ICRW5pmNfSMdCd9IDHeSXZVHSp7kZNVuEdDgcGynWN5dUlw11D5c6OfCGOVK1+RePJWR712LqBXnkbu5Zh1CSGB+YB6RMU01Ya04Vc577cuEJKS1idaX1dhmHtqQ0WJaenoGBdhnVTDgIqhtUVJSkS1L71O9ImgInh2LJNJgpRSQX5PGjhcOqXLXs2fOSlB3VYeeqqFIJcC7JcAEF/l+YREuSLngCGd6Uf7V1iXB4ooQJM6UnESQflSVbq5Zue7XV0vkftDoOLzeM6fVJ0fZhCdnJJm4xExBfdkymWSo1cZpc9DFraGNnT095iJv8Lhj9KQT3i2FgAxUT0HOMjB4zDy64bBB61mzHSKGu7m4GvjCTSsqMyaozJtfmIsAPpAqAkk25Q9NIwxxrrz2JcPiMOh+7wc1QF1zFplnQskJNPPhFnE7UlmUqUmTNlzJkyW+/8AMlwp0jeTXozxCmapmS/CrM7gWGegu2URTFByKUzYUAXU7oDpbiX4wdbHriLZXWlwQn9S4Hy2sQxPIikVJg5MzWyUCpQvoA/lGgv5jVj4sACXu7AOA1bxj7QxyZVDU0HElmItC6OjiTb0iPEzgA6iz9as2uQIHF4yZkxU0kIO7ep6UHENWF7pc0vMdKchqwavTLhFtU9IoinJgTb28KZuS6UQS8OmUKVKuvm9SXivMVvE1elx1fPkesOmzB1POrvbrukPZ6XiFUzT9fLwHTjEF9hMzFHy8T5WHXOIkyPeumfOHomVBzve5DE15P5w0qDNvcz6kjqD0OsAumxVTc/79PG/DjEdCWDXItrl5QGXb22tMvv0hqDEpGbJSSCaFLIQgbylkJA1JsI+huzWyBhcNKkiu4kOdVfiPUx5f8J9g99iFYlY+STRD5rN25D1j2WNWNaRwuTk6q0EEEEMM4kZHazaX8PhJ0zMJLczQeca8ebfGXaO7KkyR+NRUeSW+5EUyV0zsbhjrtI8oevU1r7z1i1LUG48c6Wd69dYqKZICjRLV4tpQPQxj4zHFZBeiSKVNw6T4vTjGCIdM9HeacU6NLa+KXvEP8jE/wDfAIdy9MtYTAYNRUAw3U7wBdiQRQWpaLhkCbuKWCNz8JrmGBepuR4RbkTgBTlm/jmaaZ0i3XpaQxYuquqv8InwmCCPpsAG9Ro2kXZC0hQSFDeDMORNfSMHavaBKCpCXKmAdnSFOSHOXrGJJRMKyupxEpQSpIsUWG7FpxN92Jy8qZpTPf8Ag9BloYDJgG4OBUdRxuIfu0LD1pdhTMMRyeK2FmkoCiGU28Q+8zEKNeOliIsywApnqCBk9FqAJrVt4Z60iutD2yclnegDlzkz15AhuRiTdBGnB8zRrs4UG/4oikIoCBQpyzBCXYipcDV4lMxzkzs7uHLhRVkXYaF4shb7gldeFMref9mixLU9Tc8WrR6gFi9YombbiNC+QL0Y2FW1eHd7Rz7zLC3GtGEWTKOexeIyby1v+HgC+jwpnpSneXQXDmlsqNlpWMPFbXCKBicmrY06OXfJ4od0uaSZhar393id6BYG/Ja2htdUx0Sgwe9a0oPJVOUV5WFRL+aYd5Wj6HyrEvfJQGQzjOg8L8OEUFz68XDvq7HJhbjFWzRE6WkSYnGE8hVhwembXAiEqyyNObULcGGtGiJVRXRupSNevN+EMmTHrk4PqR4VirHJAtWfhlfTRyQYaFuaM1h4n9q8ogeo96e/CHSzZwXNPT9bxBD0TpUWfq/UHpX1EAf7ejfcdIREskVoD7tbM5wEtS3t2sMz5xKRnu0h6leEGCwSp01EqWHWsgDnmTwAqYhWtg9o9a+FnZXukfxU0f4kwfIDdKD9zDpnZyuTmSWjstgbKRhpCJKLJFTmo5k8zGlCQsaTkhBBBAAkeH/FbGiZjt16SgE8ian7R7eTHzd2nn95ip6tZivAEgekZ+Q/t0dD6dO8uzntpqUVVolCgGpUtQ8W+8TbPwIFSBw0Z3rypWNGUlxXm3WlH/pOUY21Jq97uh8rgMa1IFqwmKdfajqZYnF/yPuy1iselQSkH695O9ops/ERmYGcsSlhJ3DLUh3qHLhT9QDEXcpXu7vy74IawTMSKFnzjR2RspS195NO7X6WYK3c76+sP1MIx9eXNk7fx2IsBg508KWCkImEBY4ooG4mvnHWycElHzAVYDednDMKtaj04axYwaQkMGAFQ37Gn08YkNOBrZnsBwr8rZXEZ6yNnRwcecS9smlqSzkjyAIoDny4gKaJFTqM5FFPUvUJ/qqQw571M4qd8D+L3Uhvm4pPJ4eJocsWIsHzuBlZQPN4qmPcluZPe+tbHMPRmp82frEYm0BubPerBqsXzF67xtFJc8ZGgte1OPP94prxKl0SOuV9WD/vFg+Mv4nFpFTpd6sLOW9tFMqXNt8qa1z6D7xLKwYSxWplC3Pllzh87GMDuhhmTw4s2Z0iUDXoQSZcu5dXnrXjEWKxKlHMAUG7kL3e5hilUJrR+BHm40hjsLAgOKG5zyzt0NYgsloUzCwuQ70tfWoqXA6mK4OjVzGdARpmeGsSqcmtTe18ru9fK2sJON3bxelb0pbzgJ2VAALML+bNpxfpDphKlFnanQGta/LVN+PCHKAFc/Tg768LAwoUAxYgBixGQ66cM/EIdkSEe/N7cRXOCxOXC3LlX7QpUwHCnkMm4RGrV6WPKzvybwEGhNWSTFM/vyb20RhdHtblnDCtul/Qxv8AYvsuvHzWqmSj/eL/APiOPpDInZz+RmUo1/h12SOLmifNS0iWaA/jUPsI9sSGiHA4NEpCZcsBKUhgBFiNSWkcW7dPbCCCCJKhBBBABBjF7qFnRJPlHzNPXvKUTmX9+cfR3aBTYacf+zV6R82SJjP6Rl5H4Or9MXdssoFGf++t+BittLBd4hh8qgQU8CXbTSLIDO9KfZusSktUZvXKmVxqfGMybT2jt1M3PTXgyNk7IZfezfqclhb+946GUGDaA5vkPuPWKwVUgZO2XAF8s/2he9GVfC1P/r5xardeQxYZxLUouKnNUcW4vxfUJqf7V14p+Xhr+torTMQw6B/O/nfWGSgpY+UOMzk2XO3rEaHaS8lwTwHr7EMEwlggcL0FBc84fJwQBdR3r0sL+JiVc5IoBThbi1OUW0VdekNRhXAUsvmRlWJlTwKJFPfhFbfUvM5eZsb6Q2Yiz0HHybWJIFM0qcvne93zytn5w5As5pz63sCOR6RDuPxIzNw/NyPOJhMqXPC9b2EAMUrcNangG1cUvpUQ3S1nO9Un7gWzIvEhXUZHLgTpmHrDDM8Htxcsb3vAV2BUz6Gn2Llv3qbwxSnq51+rO9NK+ghik2N8welweWYasIqY3Bmz/YNQDwgKtibvryt+3H1iBa2/V89bcDXjCb1mFuQblpbyiNavmc3Pn9zFtCqrQ/19/f1iKeqzW05t+vlEc3ENnTj0juOwvw7Ximm4kFEmhCWZUwfZMXmGzFm5ChGV2K7Hzcet6okJPzTNf6UanjHvWytmy8PLTKlJCUJsB6nUxLgsGiUhKJaQlKQwAFBFiNCnRxsuR29sIIIIsLCCCCAAggggAr46Rvy1oP4kkeIj5q2ngVYecqVMulTHiHvH05HFfEDsUManvJagickULUUND+sKyx1I2cPkLFffwzxRJpp7ETig4HjlFdUqYhRSogKSWIIqK19IdLAJYqc8OD/tGTpPRRe1tEc3E3CASW865dTWFl4ZZbvFAcLljE5YBgW9HyNM4hVKVSr5+9eURrQ5vZIlCU2TvEZqbjYZRNLnKel8jqLRWly68CXfWJkgCg9+kAdSXgeqWo3MSyZYGXGt6RH33n0pzesRKnMDl19/aAq62aCpmflZ/J/KIN8ZsPfMRWVPd8xc8fdNYFLOR9aG4tStacODRJGx5mDg/lfwhUzOIyzdvP20VJi6A8qvlp976wiplBUeJPP3xgJ2XRNZsqCnCr+v9oaFAXNOHJjfgB4RSQvT3XnyhxlvxHD9enrEoVVItgggEnXrq46eMQzUBvYHEv10iJa91wmpN/t9zEKRMWrdSCpRsEhzDFJnvKp8j5iGHvT9obhcGucsIlJUtZyTXxNh1jp9jdh5kxlYhfdp/ImqjzVYdI9F2Rh5WGRuyUBOpzPM3MOnGc3NzF4Rl9ifhwiUROxbLmD6UXSnn+Yx6WJoEcx/MYT+YQ3Rzqp13Z1PfCDvhHLjaML/ADA6wFTqO+EHeiOX/mMP/mMAHTd4IXfEc0NoxYlY6ADeeFjPkT3i7LVAAqlNFeZiAIfNjOxKDABgdoezeExJ3piAF/mTQ+UcJtP4fKTWROcflWPuI9JmyDFdWEMUcSxsZrjwzxPaOxsVJLqlkjUVEVZOLLkGh0tHuSsGYoYvs5KmfXLSekUeH0bI+o2vKPIFJDO/l71hqZosb8/TWPSsT2Akqtvp5GkZ+J+G4P0zSM6jrC3hZqn6nL8nEOCX87+6PEazRvfv9DHXK+Gs3KaDzTEf/JtP/wAxPgf1iPir0M/uGP3/AKOUKAb+Y9+xDtzgP7mo8RHWI+Gk3OcByT+8WpPw1P4p6jyT+8CxUVr6hj9/6OHIfPnx5xHuiPS8P8O5I+orU2pjSw3Y6Qi0oHnWLfCxFfUV+DymTJKm3UPyBOka+G7OYqY26gS06qNbAWHKPUpWygn6UgchEwwJhqxJeTNfNujgMB2DSC86YV8B8oPPPOOnwOzpcoNKQlI4CNoYEwowBi6SRlrJVeWZ1YGjUGzzDxs6JKGUBA0bKdmxInZsAGJuGHCUY307MiWXs4QAc8mQYlThTHRI2eInTgxABz0vAmL8jBRrpw4iRKIAKkiQ0XEJaFaFgARQiNaBBBABF3QhvciCCABpkiE7kQQQAIJCdIDITpBBAA3uE6QdwnSCCAA7hOkKJCdIIIAF7hOkAkCFggAO5EOEkQQQAKJIhwkiCCABwlCHCWIWCABQgQ4IEEEAC7sDQQQALBBBAAQQQQAEEEEAH//Z"/>
          <p:cNvSpPr>
            <a:spLocks noChangeAspect="1" noChangeArrowheads="1"/>
          </p:cNvSpPr>
          <p:nvPr/>
        </p:nvSpPr>
        <p:spPr bwMode="auto">
          <a:xfrm>
            <a:off x="307975" y="-966788"/>
            <a:ext cx="2857500" cy="233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6" name="Picture 10" descr="http://www.wilson.com/servlet/resize/56350/1200/1200/WTF1100_NFL_Game_Ball_ma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733800"/>
            <a:ext cx="1374775" cy="1374775"/>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a:xfrm>
            <a:off x="1287462" y="3581400"/>
            <a:ext cx="593725" cy="304800"/>
          </a:xfrm>
          <a:prstGeom prst="leftArrow">
            <a:avLst>
              <a:gd name="adj1" fmla="val 27570"/>
              <a:gd name="adj2" fmla="val 92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166" y="3244334"/>
            <a:ext cx="714042" cy="369332"/>
          </a:xfrm>
          <a:prstGeom prst="rect">
            <a:avLst/>
          </a:prstGeom>
          <a:noFill/>
        </p:spPr>
        <p:txBody>
          <a:bodyPr wrap="none" rtlCol="0">
            <a:spAutoFit/>
          </a:bodyPr>
          <a:lstStyle/>
          <a:p>
            <a:r>
              <a:rPr lang="en-US" dirty="0" smtClean="0"/>
              <a:t>3 m/s</a:t>
            </a:r>
            <a:endParaRPr lang="en-US" dirty="0"/>
          </a:p>
        </p:txBody>
      </p:sp>
      <p:sp>
        <p:nvSpPr>
          <p:cNvPr id="11" name="Left Arrow 10"/>
          <p:cNvSpPr/>
          <p:nvPr/>
        </p:nvSpPr>
        <p:spPr>
          <a:xfrm rot="10800000">
            <a:off x="1924154" y="3581400"/>
            <a:ext cx="2177842" cy="304800"/>
          </a:xfrm>
          <a:prstGeom prst="leftArrow">
            <a:avLst>
              <a:gd name="adj1" fmla="val 27570"/>
              <a:gd name="adj2" fmla="val 92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04108" y="3226092"/>
            <a:ext cx="831061" cy="369332"/>
          </a:xfrm>
          <a:prstGeom prst="rect">
            <a:avLst/>
          </a:prstGeom>
          <a:noFill/>
        </p:spPr>
        <p:txBody>
          <a:bodyPr wrap="none" rtlCol="0">
            <a:spAutoFit/>
          </a:bodyPr>
          <a:lstStyle/>
          <a:p>
            <a:r>
              <a:rPr lang="en-US" dirty="0" smtClean="0"/>
              <a:t>20 m/s</a:t>
            </a:r>
            <a:endParaRPr lang="en-US" dirty="0"/>
          </a:p>
        </p:txBody>
      </p:sp>
      <p:sp>
        <p:nvSpPr>
          <p:cNvPr id="15" name="TextBox 14"/>
          <p:cNvSpPr txBox="1"/>
          <p:nvPr/>
        </p:nvSpPr>
        <p:spPr>
          <a:xfrm>
            <a:off x="1210984" y="2346259"/>
            <a:ext cx="2519792" cy="369332"/>
          </a:xfrm>
          <a:prstGeom prst="rect">
            <a:avLst/>
          </a:prstGeom>
          <a:noFill/>
        </p:spPr>
        <p:txBody>
          <a:bodyPr wrap="none" rtlCol="0">
            <a:spAutoFit/>
          </a:bodyPr>
          <a:lstStyle/>
          <a:p>
            <a:r>
              <a:rPr lang="en-US" dirty="0" smtClean="0"/>
              <a:t>-3 m/s + 20 m/s = 17 m/s</a:t>
            </a:r>
            <a:endParaRPr lang="en-US" dirty="0"/>
          </a:p>
        </p:txBody>
      </p:sp>
      <p:sp>
        <p:nvSpPr>
          <p:cNvPr id="16" name="TextBox 15"/>
          <p:cNvSpPr txBox="1"/>
          <p:nvPr/>
        </p:nvSpPr>
        <p:spPr>
          <a:xfrm>
            <a:off x="1363384" y="5486400"/>
            <a:ext cx="5694379" cy="369332"/>
          </a:xfrm>
          <a:prstGeom prst="rect">
            <a:avLst/>
          </a:prstGeom>
          <a:noFill/>
        </p:spPr>
        <p:txBody>
          <a:bodyPr wrap="none" rtlCol="0">
            <a:spAutoFit/>
          </a:bodyPr>
          <a:lstStyle/>
          <a:p>
            <a:r>
              <a:rPr lang="en-US" dirty="0" smtClean="0"/>
              <a:t>The ball is moving forward at 17 m/s relative to the ground</a:t>
            </a:r>
            <a:endParaRPr lang="en-US" dirty="0"/>
          </a:p>
        </p:txBody>
      </p:sp>
    </p:spTree>
    <p:extLst>
      <p:ext uri="{BB962C8B-B14F-4D97-AF65-F5344CB8AC3E}">
        <p14:creationId xmlns:p14="http://schemas.microsoft.com/office/powerpoint/2010/main" val="29708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perfect pass play</a:t>
            </a:r>
            <a:endParaRPr lang="en-US" dirty="0"/>
          </a:p>
        </p:txBody>
      </p:sp>
      <p:sp>
        <p:nvSpPr>
          <p:cNvPr id="4" name="AutoShape 6" descr="data:image/jpeg;base64,/9j/4AAQSkZJRgABAQAAAQABAAD/2wCEAAkGBxQTEhQUEhQVFhUUGBgZGBgYGBgaGBgYGBcbHBgYGBgcHCggGCAlHBgYIzEhJSkrLi4uGR8zODMsNygtLisBCgoKDg0OGxAQGywkICQsLCwsLCwsLCwsLCwsLCwsLCwsLCwsLCwsLCwsLCwsLCwsLCwsNywsLCwsLCwsLCwsLP/AABEIAMQA8AMBIgACEQEDEQH/xAAcAAABBQEBAQAAAAAAAAAAAAAAAQIDBAUGBwj/xABHEAABAgQDBQYEBAQDAw0AAAABAhEAAyExBEFRBRJhcYEGE5GhsfAHIjLBQlLR4RQVYvEjU5IkM4IXJUNEY3Jzk6KywtLi/8QAGgEAAgMBAQAAAAAAAAAAAAAAAAMBAgQFBv/EACsRAAMAAgEEAQMDBAMAAAAAAAABAgMRBBIhMVETBSJBMmFxFBWBoSMzUv/aAAwDAQACEQMRAD8A9xggggAIIIIACCCCAAggggAIIIIACCCCAAggiOZOSn6iBzIEAEkEZ+N2kEoKkMf6iQEDUlRpSKgxc3u1TJZE5hRIKQFEZAsYjaJ0bTwPHjm1PiviQd1EiWiv4ipR9BGKvt/tGY5M0IGQSkCkKrPCNU8LKz32B4+c5vabGH6sTMPIgegiMbaxJ/6xN4f4iv1hb5U+hy+m37Po/eEKDHzQra+Jynzv/MX+sMTtjFA0xE5//EX+vt4P6qfRb+2X7R9NQPHzjI7XY1NsRM8X9Y1ML8Ssci60qbJSR9miy5MlK+nZV4aPeoI8hwnxbnAjvcOhQzKFkeRBjptlfFDBTW3yqST+cU/1CkXnLD8Mz3xcs/g7mCKeA2pJnB5UxCx/SoH0i28NENNeRYIIICAggggAIIIIACCCCAAggggAIIIZNmBIdRYC5MAD4hxOICE7yre6RUTiJixvI3UjLeSSTxuG/ePOO03a+aVFCAEbpI3lgKUDwH0pPCp4xV1ovGOr7I7jafaVMpG8ppabby3Z9AEgufCOTwnbzCLnNMMwhV5igkJ5JRUgcY5ntD2xn4rDokKSlKQ28r8Sin6Tu/h6ftHG7paptV/1aM959eDfg4DpfcdJ8RNqyp+K/wBnWtSAG+YncCh/ljIRk7Nx0+UCmTMmSwakBRDvR6Fsord2wp19jz6RIEvTjrx4e7xmrI29nUx8WVKl9yKXIat1Fqk3eo84lMvJ/T3rCsc6cOb8s6Q5Nj+rcOLcTyihqnGkMUge/fKEoNOv/pFujRIqXS16W18Iinzt1mqpRoA5cli1+kSlsmpSQqgAOlyIrCfLNlW59ftQPEiMQoFIWkALzfhYlutNLGM3F4VaUlKQ4qxeoN4ZML8iLprvKLqpqSkrT8wbL7mMrFYkrZSFEAi1LjLhFeXNmhIQBuAuxNajJ8jDMPgFqfdsakqoKizffhDpxKfJhycmsmphPf5NjBYjferkVfUGx+3SJ1oIv7p+0V8Fs3c/Gz3oODvy5RLjdpIZiXI0yd7+9ITUpv7TZDcQvk7Mlw09SFbyFKSoZpJB8RHo/YX4iTBMTIxhCkqomaaEHIK1fWPMZJcO9DURLMAOTjlBFuGVzcaMsn1KDDo434YbfGJwiUlTzZPyrB+pq7pPMDyMdlHQT2ebuHFOWEEEESVCCCCAAggggAIHhDGbPxSlrUiUQN26rlzp+sAE+KxTEIR9RuWcJGpb3SOR7fbQn4eWgoNFkjvDukpOSUpZnZzvRznbPtGveVIRvykJJCqtMWRmSKsdBfyjn9r7Vn4oo75ZO4lhRiHuaWenhCqyLwbMHFqmm/BPhO1WJlFfdzVrUpgrfUVci5fdLaRlAVKj8xclzk92iOdMShLn5R7ZtTFOdtFLsQtJNgpCgf8A21jPTbOlMY4ffSLGImO/v3lTjGbip24M3skJqSXDAC5qOcSz8WWJ3QgD8U3/AAxfQ1NNAfSMbHz1933qEqKVHdM8hr1IlId0C9SXL5REYm33DNzceKdR3ZZl7QZidwpfdUU17tVd0Em4qailI2ZawTqcs+IA95Rym53YE2RLWqS27M3/AMWrsaCt2YERrbOxG7upJKkLDy1fmAuk1beS4B4GJy40ltFeDzXVdGR+fBsINHBDNcWZiLvp7yiSps+uel76eGekKgkuer5mnW9YmmSr9fJjn45Rm0dnwVky3IqC7UoaHUXY86xQYKxCXqAhw7M71fw6cY1iHpRn1cVqDajsSDV+EVMdh1BSJifqHy3u9WBIZxo9Gi0eRWXujC25tRpjI+bdFS/mSzm/pC7FxU1aTvhwaOC1LeuWsaE7ZW8StYAP4QbADU51PpFWapMneUFOmgIySbAn70EaPtc6S7mPpyTkeS6+30WVYNCUsrdVuua0fUXpWnXhFWbtFCSN2oBI3noG92DZxUnz1qUxSoBNCAQWIspIH1Bos4bZaixV8g/KFEcGfoWaI6Eluw+aresK/wAlLETlTN5yomlE1brlZ34tEsnZCm+dQSzhgxLOXHqxjfkYRCAwFABle/RNsyftCLBqK9KM76+pvEfL/wCS08JN7yPbM+RhQhO6KjiX0htbC/uvSLE9bdTlx93hZUlmGZuffWF+Xs00lK0jt/g9O3MapH55TcHSXp5x7XHgXw2V/wA5SGsyx5R75G7F+k85zv8AtYsEEEMMYQQQQAEITATGTj9qp3TuEUBJWfpSBcvBsBm09rAJUx3Uh96YbAC7amwjzbFfEKYidvSEgSgGCFV3n/GqzmmRi/j+3cg4edIRKUd4FEsqYhQIbeVmmp9I88SWqSN4vn1984zZcno6fD4nVt2i7NxapilzJhday6jxL0/aK8+eSD19D5xEub75Ur7zyijiseB9NSA5OSRkVn28ITdHWajDO32QY/aASvfcf4IUsMfxKBSgcyS//BHPqxSlCUiXip6lrLKS8wJS7M1fmzeFxiFTZSlBYCEKP1EvMU31EPo4D5Ax0uyJIRKRN7sb6wlKEpoXIoN45kAkngdIfVLFPtnn81/NkdLwZOF2HMQFKmIlzVqSSEqUolKWJUskdBU3jOkbsiYEzUCe6RuJC/lBVwYubBqdY72dhFS5KxvJM2alRKlFgBu3BP4QCABmVcY5vZ+BTMwQ7yUjDS3riV7xUuoLSkUMw/UGdrRXFldpti6lIpJ2cuROTKxKJkwLdQlSlEuTwDWraLSsIrDL7uelUuTPO9LJIKpKxZTijigUMw0dV8L8Rh14lcqTKCUiW4XMO9OmEEAHeslh+FNPCO/2/wBlkYuQqUsXqlTOUKyLe3flCsvJ6LUtFona2jzfA7wUqXNSAtBZQuC9lJ1SfMUi8hHB7NcXfMG54B0h7xU2XhZi9/CTQ2NwYPdj/PlC8r+ogAFBizhpqVpCksxtwO7TVjRmbXSIqfR3uHyvljT8ocsAm/5qE5EjqAcgzUuIRb1NmBrrVxo4tYteLCXoBQUAZ2H5d0OAz7wtnwgCmNmYg6KAUWD1dwwFbg2iEjXs5fG41S3YbiQrdoQFEb1rUIy1frFKTswTV7xFARVVCoGteRFzkeEdGrZqCQspdgC4HyuAXLAMaFJvleHzKUL0bWlGrUhqgjhyhnXpdjP/AE/yP72ZWGwiUAbos3EkXAN3DC3TOJgC/kaVGQduD6APaHrDs4tQvYHdZrliGq+UOXQANTK4YEGwqzjxKdIU3t9zcpUrSIphrVh/agyy3q8+rJk7dBJPE5Vo9ONderwipm7mwzysGrpb0tDRKJZRpmkFuDqLwJBWhsqUaqVc21GhhUqqT0hZxNOGvn9vGIJYZ/f3i6M2R6R1fwzlvtKS1glZ8o96jxb4P4Z8apX5JZ8VECPaY24/0nm+W95GEEEEXMwQkLDVKaADM7Q7QRJklUxQSlSkpc/1KY+Txx3bTaGHmbO30TPqUAlILEkGqVDOlfCOL+IPakYrEEJLyZJKUsfqU9TzcRy6HW2826DTg94zZMp1OPwdpU33LKXvqzPkzuM9RpD6nhlwHVsm95uaw8eXyvreECflDkCgqeWuWerMYx72dyZ0cxtTGqBerb26zsE/ltWo5aRVn70uYgTEoW4dKAWSCdY39p4QOVEOlVFtfdpWmaXJ8YzMPsxaivCpQkruZpdigNukFnq3KkbcdJyee52O4ytU9+ikqX/DzRvoQsrSWS9BvWyMdZJ2hMlmUnuCucsBCAhSSEJAAJAdy9CX3QaB6OcnZGC35K5JSlA3yleIWRus1kGjn5U/K7XrWLW38JPwslSZEvu5X0rmhQMyY4SXUR9IqwAit9NPpZkW13QzamJlSJipmI3cTird2HMmS1wr85/ppV3jscB2TxCQMbi8duEJCiEyxMlCUz7rEhJFWoPGHTtiStq4FM3DpCZssEgBnCgBvS1AXtQ6nNy/PdntrY6dLRs2WuWnvCU7y7gMQZdbDzq0K73Op7a8/wAfsHZeS7257OnCTZWPwNJUwhaSkUQs1Ab8qg/g2kaPaL4oTTKk/wAKhKFKS80qG9urF0pozUBetCI7zsn2MXJwszCYiamfIWBu/KQpJL71yaAsQedrRwWAQrYuOUmanflLbecAhSPwrToQ9hoREQlf6ltrw/aKumvBlT8fiMaUzFIMrH4VPeS1JSUqny01IUg2ULi4UHDRqLxCZqZeMlACXOVuzkJ/6HECpbRMypHEcY2tm4w47awxiEGXIw6C610cBJAUo2DvbQZxhbLCRI2pNSGlTZ0pEkHNQmrUlhkyVDl0izX7DcGRxaaJwh2sbZit+hB4C8PU5sWtY5lVyKA19mFBtqwrUZ3bgcnhr1cc2dy1SBm4pS44RXR6XeytPS7lnuK3D/MkOzixvwiBaa11VTiSWvZwGIYXAiWcpk0Nknd5FKRTTPUcohWupFmJA0B3wAOAoNDeBjJTKy11AfQA8L9cj1VFVfypqzeX0gaRLPnsCQbgeYpTUsNfphJMn8Sxb8Oh1N/CK6HfpRDKlFwpWX0jrcjKFmVPAm+uTkQ6YveOv356X9YYJz1y82+1PXhFhVNiLRQswf2B6xGuhJB99KERYUK0bK+enK0VptqtbyEWSMeWtLZ6j8EcJ8uJnNdSJYOoSCT5qj1GOY+HOze4wElJusb6ua/m+8dPG2VpHncj3TYQQQRJQI4P4r9pP4bD91LLTZwIHBIFT6DrHcTpgSCpRYAOeQj5x7X7aOLxUyb+GyBogGh6vCc19K7Gvh4flyd/BjYHDOztS1PMCNOWRejioL/f/SOsRYdAZiHpz1/tSLaBao9bszV4ekYG9npJhLsJuuGuOVuOlQeH0mJEi/CrCrO51By0hwHAcP7uWy9vABYPc08mNLVKTTjoHByQ2ZKe4J8a65cFZ5Rh7T2cqYjdST3klJMogl1yj9SHGYfwLc+iQkGzV6dTdmceOURzJBJCkkBSSCks9fwuHZiKEVo9RF8dNMy83jrNj/dHP7QwBxWGE+UuksVkhICJbAbwAf8AqcPcExT2D2jmyEqlKSJslX1SlkgM5+lX4TVVWPLKOmw80YSajFoT/s887k5H1d1MSXJ4gE7ws4Vxi7tfZIwGJGIQgTcJPfelsCkpLEpBs9QUmHq0+1Lfo8xUtPTMnsLt7+CxJUlzImFKVg3CUk7qy11JcmnHWO3+IHZgJUnHYc/KspKimjKumYCNX8TFbG/DpMxIxGAX3ktY3hLJyJshRPkbbsdR8M1r7uZhJ8tRQgU3kkAA0Msgji40qIlSrapFNvwb/YftCMZIdX+9lsJg1OSgNCx5MYze3GwpMycjE4lTypad0Sx9S1uTujQF7xn7L7NTMLNMxOJw8pdQEqVlooZ5Ra2lPE/ETZs1lyMGgndFQtX/AOlA/wCnhGhSkiu9nO7aUqbKSrErGFwhrKkSh80zP5U037j5lfLV4z1JMzugZYkypO93UkF2USAVzFN8yzSoDJrFz5ps0zpyiZq73G6n8qKvugGzVYxFMsAwPC1SXZ2o5FDlCbrZ1uLxUtVXkrzEs7s7daU4MXJ5XEQT6Z2JbgoaPR2Y+MWZra0vbIsSWcM4BDB3aKa6O9Goa2el82ZI6vCTrR3GLzf9nJseb1cZ8Iz8RPAIANbBvqszDMeVU0h2LxZPypDnTQE56BwRxEMk4UJ+ZdVZdNNBW0VZoXYdh5X45gqctCffnEc5ZJPh78R4xJOmH3pV6/6fGKqpvVnfjZ/QjrAVBKqU4OTwe/iacOIiCVQjKo4tw8OMTJltmfW12HUc2EIUWZnfmGNOoIiRbocpya6G58W8In2VgDicVKkM/eLG9wQKr8qdYrqS1eEegfB3ZBVMm4pQokd3L5mqy/RI8YbjnZy+Xk1J6tLQwAGUPggjUcYIQwsIYAOD+LO3O5w3dJPzznHJIZ/F26x4zIlcffN+JjoviDtj+IxayC6UHcTXJN/P0jDkc6e+mUc7NXVR6LgYejGn+WWJFw5DOPeTZeIiw7tW+nBnsb1DcjCd5u1BsdeX9WTi3HhGTjtoliEAEhLknNNHHOhiky34N1WoW2XsVihLDGqiCyU3DcOvD6RCYda1TCCq4ICRW5pmNfSMdCd9IDHeSXZVHSp7kZNVuEdDgcGynWN5dUlw11D5c6OfCGOVK1+RePJWR712LqBXnkbu5Zh1CSGB+YB6RMU01Ya04Vc577cuEJKS1idaX1dhmHtqQ0WJaenoGBdhnVTDgIqhtUVJSkS1L71O9ImgInh2LJNJgpRSQX5PGjhcOqXLXs2fOSlB3VYeeqqFIJcC7JcAEF/l+YREuSLngCGd6Uf7V1iXB4ooQJM6UnESQflSVbq5Zue7XV0vkftDoOLzeM6fVJ0fZhCdnJJm4xExBfdkymWSo1cZpc9DFraGNnT095iJv8Lhj9KQT3i2FgAxUT0HOMjB4zDy64bBB61mzHSKGu7m4GvjCTSsqMyaozJtfmIsAPpAqAkk25Q9NIwxxrrz2JcPiMOh+7wc1QF1zFplnQskJNPPhFnE7UlmUqUmTNlzJkyW+/8AMlwp0jeTXozxCmapmS/CrM7gWGegu2URTFByKUzYUAXU7oDpbiX4wdbHriLZXWlwQn9S4Hy2sQxPIikVJg5MzWyUCpQvoA/lGgv5jVj4sACXu7AOA1bxj7QxyZVDU0HElmItC6OjiTb0iPEzgA6iz9as2uQIHF4yZkxU0kIO7ep6UHENWF7pc0vMdKchqwavTLhFtU9IoinJgTb28KZuS6UQS8OmUKVKuvm9SXivMVvE1elx1fPkesOmzB1POrvbrukPZ6XiFUzT9fLwHTjEF9hMzFHy8T5WHXOIkyPeumfOHomVBzve5DE15P5w0qDNvcz6kjqD0OsAumxVTc/79PG/DjEdCWDXItrl5QGXb22tMvv0hqDEpGbJSSCaFLIQgbylkJA1JsI+huzWyBhcNKkiu4kOdVfiPUx5f8J9g99iFYlY+STRD5rN25D1j2WNWNaRwuTk6q0EEEEMM4kZHazaX8PhJ0zMJLczQeca8ebfGXaO7KkyR+NRUeSW+5EUyV0zsbhjrtI8oevU1r7z1i1LUG48c6Wd69dYqKZICjRLV4tpQPQxj4zHFZBeiSKVNw6T4vTjGCIdM9HeacU6NLa+KXvEP8jE/wDfAIdy9MtYTAYNRUAw3U7wBdiQRQWpaLhkCbuKWCNz8JrmGBepuR4RbkTgBTlm/jmaaZ0i3XpaQxYuquqv8InwmCCPpsAG9Ro2kXZC0hQSFDeDMORNfSMHavaBKCpCXKmAdnSFOSHOXrGJJRMKyupxEpQSpIsUWG7FpxN92Jy8qZpTPf8Ag9BloYDJgG4OBUdRxuIfu0LD1pdhTMMRyeK2FmkoCiGU28Q+8zEKNeOliIsywApnqCBk9FqAJrVt4Z60iutD2yclnegDlzkz15AhuRiTdBGnB8zRrs4UG/4oikIoCBQpyzBCXYipcDV4lMxzkzs7uHLhRVkXYaF4shb7gldeFMref9mixLU9Tc8WrR6gFi9YombbiNC+QL0Y2FW1eHd7Rz7zLC3GtGEWTKOexeIyby1v+HgC+jwpnpSneXQXDmlsqNlpWMPFbXCKBicmrY06OXfJ4od0uaSZhar393id6BYG/Ja2htdUx0Sgwe9a0oPJVOUV5WFRL+aYd5Wj6HyrEvfJQGQzjOg8L8OEUFz68XDvq7HJhbjFWzRE6WkSYnGE8hVhwembXAiEqyyNObULcGGtGiJVRXRupSNevN+EMmTHrk4PqR4VirHJAtWfhlfTRyQYaFuaM1h4n9q8ogeo96e/CHSzZwXNPT9bxBD0TpUWfq/UHpX1EAf7ejfcdIREskVoD7tbM5wEtS3t2sMz5xKRnu0h6leEGCwSp01EqWHWsgDnmTwAqYhWtg9o9a+FnZXukfxU0f4kwfIDdKD9zDpnZyuTmSWjstgbKRhpCJKLJFTmo5k8zGlCQsaTkhBBBAAkeH/FbGiZjt16SgE8ian7R7eTHzd2nn95ip6tZivAEgekZ+Q/t0dD6dO8uzntpqUVVolCgGpUtQ8W+8TbPwIFSBw0Z3rypWNGUlxXm3WlH/pOUY21Jq97uh8rgMa1IFqwmKdfajqZYnF/yPuy1iselQSkH695O9ops/ERmYGcsSlhJ3DLUh3qHLhT9QDEXcpXu7vy74IawTMSKFnzjR2RspS195NO7X6WYK3c76+sP1MIx9eXNk7fx2IsBg508KWCkImEBY4ooG4mvnHWycElHzAVYDednDMKtaj04axYwaQkMGAFQ37Gn08YkNOBrZnsBwr8rZXEZ6yNnRwcecS9smlqSzkjyAIoDny4gKaJFTqM5FFPUvUJ/qqQw571M4qd8D+L3Uhvm4pPJ4eJocsWIsHzuBlZQPN4qmPcluZPe+tbHMPRmp82frEYm0BubPerBqsXzF67xtFJc8ZGgte1OPP94prxKl0SOuV9WD/vFg+Mv4nFpFTpd6sLOW9tFMqXNt8qa1z6D7xLKwYSxWplC3Pllzh87GMDuhhmTw4s2Z0iUDXoQSZcu5dXnrXjEWKxKlHMAUG7kL3e5hilUJrR+BHm40hjsLAgOKG5zyzt0NYgsloUzCwuQ70tfWoqXA6mK4OjVzGdARpmeGsSqcmtTe18ru9fK2sJON3bxelb0pbzgJ2VAALML+bNpxfpDphKlFnanQGta/LVN+PCHKAFc/Tg768LAwoUAxYgBixGQ66cM/EIdkSEe/N7cRXOCxOXC3LlX7QpUwHCnkMm4RGrV6WPKzvybwEGhNWSTFM/vyb20RhdHtblnDCtul/Qxv8AYvsuvHzWqmSj/eL/APiOPpDInZz+RmUo1/h12SOLmifNS0iWaA/jUPsI9sSGiHA4NEpCZcsBKUhgBFiNSWkcW7dPbCCCCJKhBBBABBjF7qFnRJPlHzNPXvKUTmX9+cfR3aBTYacf+zV6R82SJjP6Rl5H4Or9MXdssoFGf++t+BittLBd4hh8qgQU8CXbTSLIDO9KfZusSktUZvXKmVxqfGMybT2jt1M3PTXgyNk7IZfezfqclhb+946GUGDaA5vkPuPWKwVUgZO2XAF8s/2he9GVfC1P/r5xardeQxYZxLUouKnNUcW4vxfUJqf7V14p+Xhr+torTMQw6B/O/nfWGSgpY+UOMzk2XO3rEaHaS8lwTwHr7EMEwlggcL0FBc84fJwQBdR3r0sL+JiVc5IoBThbi1OUW0VdekNRhXAUsvmRlWJlTwKJFPfhFbfUvM5eZsb6Q2Yiz0HHybWJIFM0qcvne93zytn5w5As5pz63sCOR6RDuPxIzNw/NyPOJhMqXPC9b2EAMUrcNangG1cUvpUQ3S1nO9Un7gWzIvEhXUZHLgTpmHrDDM8Htxcsb3vAV2BUz6Gn2Llv3qbwxSnq51+rO9NK+ghik2N8welweWYasIqY3Bmz/YNQDwgKtibvryt+3H1iBa2/V89bcDXjCb1mFuQblpbyiNavmc3Pn9zFtCqrQ/19/f1iKeqzW05t+vlEc3ENnTj0juOwvw7Ximm4kFEmhCWZUwfZMXmGzFm5ChGV2K7Hzcet6okJPzTNf6UanjHvWytmy8PLTKlJCUJsB6nUxLgsGiUhKJaQlKQwAFBFiNCnRxsuR29sIIIIsLCCCCAAggggAr46Rvy1oP4kkeIj5q2ngVYecqVMulTHiHvH05HFfEDsUManvJagickULUUND+sKyx1I2cPkLFffwzxRJpp7ETig4HjlFdUqYhRSogKSWIIqK19IdLAJYqc8OD/tGTpPRRe1tEc3E3CASW865dTWFl4ZZbvFAcLljE5YBgW9HyNM4hVKVSr5+9eURrQ5vZIlCU2TvEZqbjYZRNLnKel8jqLRWly68CXfWJkgCg9+kAdSXgeqWo3MSyZYGXGt6RH33n0pzesRKnMDl19/aAq62aCpmflZ/J/KIN8ZsPfMRWVPd8xc8fdNYFLOR9aG4tStacODRJGx5mDg/lfwhUzOIyzdvP20VJi6A8qvlp976wiplBUeJPP3xgJ2XRNZsqCnCr+v9oaFAXNOHJjfgB4RSQvT3XnyhxlvxHD9enrEoVVItgggEnXrq46eMQzUBvYHEv10iJa91wmpN/t9zEKRMWrdSCpRsEhzDFJnvKp8j5iGHvT9obhcGucsIlJUtZyTXxNh1jp9jdh5kxlYhfdp/ImqjzVYdI9F2Rh5WGRuyUBOpzPM3MOnGc3NzF4Rl9ifhwiUROxbLmD6UXSnn+Yx6WJoEcx/MYT+YQ3Rzqp13Z1PfCDvhHLjaML/ADA6wFTqO+EHeiOX/mMP/mMAHTd4IXfEc0NoxYlY6ADeeFjPkT3i7LVAAqlNFeZiAIfNjOxKDABgdoezeExJ3piAF/mTQ+UcJtP4fKTWROcflWPuI9JmyDFdWEMUcSxsZrjwzxPaOxsVJLqlkjUVEVZOLLkGh0tHuSsGYoYvs5KmfXLSekUeH0bI+o2vKPIFJDO/l71hqZosb8/TWPSsT2Akqtvp5GkZ+J+G4P0zSM6jrC3hZqn6nL8nEOCX87+6PEazRvfv9DHXK+Gs3KaDzTEf/JtP/wAxPgf1iPir0M/uGP3/AKOUKAb+Y9+xDtzgP7mo8RHWI+Gk3OcByT+8WpPw1P4p6jyT+8CxUVr6hj9/6OHIfPnx5xHuiPS8P8O5I+orU2pjSw3Y6Qi0oHnWLfCxFfUV+DymTJKm3UPyBOka+G7OYqY26gS06qNbAWHKPUpWygn6UgchEwwJhqxJeTNfNujgMB2DSC86YV8B8oPPPOOnwOzpcoNKQlI4CNoYEwowBi6SRlrJVeWZ1YGjUGzzDxs6JKGUBA0bKdmxInZsAGJuGHCUY307MiWXs4QAc8mQYlThTHRI2eInTgxABz0vAmL8jBRrpw4iRKIAKkiQ0XEJaFaFgARQiNaBBBABF3QhvciCCABpkiE7kQQQAIJCdIDITpBBAA3uE6QdwnSCCAA7hOkKJCdIIIAF7hOkAkCFggAO5EOEkQQQAKJIhwkiCCABwlCHCWIWCABQgQ4IEEEAC7sDQQQALBBBAAQQQQAEEEEAH//Z"/>
          <p:cNvSpPr>
            <a:spLocks noChangeAspect="1" noChangeArrowheads="1"/>
          </p:cNvSpPr>
          <p:nvPr/>
        </p:nvSpPr>
        <p:spPr bwMode="auto">
          <a:xfrm>
            <a:off x="155575" y="-1119188"/>
            <a:ext cx="2857500" cy="233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xQTEhQUEhQVFhUUGBgZGBgYGBgaGBgYGBcbHBgYGBgcHCggGCAlHBgYIzEhJSkrLi4uGR8zODMsNygtLisBCgoKDg0OGxAQGywkICQsLCwsLCwsLCwsLCwsLCwsLCwsLCwsLCwsLCwsLCwsLCwsLCwsNywsLCwsLCwsLCwsLP/AABEIAMQA8AMBIgACEQEDEQH/xAAcAAABBQEBAQAAAAAAAAAAAAAAAQIDBAUGBwj/xABHEAABAgQDBQYEBAQDAw0AAAABAhEAAyExBEFRBRJhcYEGE5GhsfAHIjLBQlLR4RQVYvEjU5IkM4IXJUNEY3Jzk6KywtLi/8QAGgEAAgMBAQAAAAAAAAAAAAAAAAMBAgQFBv/EACsRAAMAAgEEAQMDBAMAAAAAAAABAgMRBBIhMVETBSJBMmFxFBWBoSMzUv/aAAwDAQACEQMRAD8A9xggggAIIIIACCCCAAggggAIIIIACCCCAAggiOZOSn6iBzIEAEkEZ+N2kEoKkMf6iQEDUlRpSKgxc3u1TJZE5hRIKQFEZAsYjaJ0bTwPHjm1PiviQd1EiWiv4ipR9BGKvt/tGY5M0IGQSkCkKrPCNU8LKz32B4+c5vabGH6sTMPIgegiMbaxJ/6xN4f4iv1hb5U+hy+m37Po/eEKDHzQra+Jynzv/MX+sMTtjFA0xE5//EX+vt4P6qfRb+2X7R9NQPHzjI7XY1NsRM8X9Y1ML8Ssci60qbJSR9miy5MlK+nZV4aPeoI8hwnxbnAjvcOhQzKFkeRBjptlfFDBTW3yqST+cU/1CkXnLD8Mz3xcs/g7mCKeA2pJnB5UxCx/SoH0i28NENNeRYIIICAggggAIIIIACCCCAAggggAIIIZNmBIdRYC5MAD4hxOICE7yre6RUTiJixvI3UjLeSSTxuG/ePOO03a+aVFCAEbpI3lgKUDwH0pPCp4xV1ovGOr7I7jafaVMpG8ppabby3Z9AEgufCOTwnbzCLnNMMwhV5igkJ5JRUgcY5ntD2xn4rDokKSlKQ28r8Sin6Tu/h6ftHG7paptV/1aM959eDfg4DpfcdJ8RNqyp+K/wBnWtSAG+YncCh/ljIRk7Nx0+UCmTMmSwakBRDvR6Fsord2wp19jz6RIEvTjrx4e7xmrI29nUx8WVKl9yKXIat1Fqk3eo84lMvJ/T3rCsc6cOb8s6Q5Nj+rcOLcTyihqnGkMUge/fKEoNOv/pFujRIqXS16W18Iinzt1mqpRoA5cli1+kSlsmpSQqgAOlyIrCfLNlW59ftQPEiMQoFIWkALzfhYlutNLGM3F4VaUlKQ4qxeoN4ZML8iLprvKLqpqSkrT8wbL7mMrFYkrZSFEAi1LjLhFeXNmhIQBuAuxNajJ8jDMPgFqfdsakqoKizffhDpxKfJhycmsmphPf5NjBYjferkVfUGx+3SJ1oIv7p+0V8Fs3c/Gz3oODvy5RLjdpIZiXI0yd7+9ITUpv7TZDcQvk7Mlw09SFbyFKSoZpJB8RHo/YX4iTBMTIxhCkqomaaEHIK1fWPMZJcO9DURLMAOTjlBFuGVzcaMsn1KDDo434YbfGJwiUlTzZPyrB+pq7pPMDyMdlHQT2ebuHFOWEEEESVCCCCAAggggAIHhDGbPxSlrUiUQN26rlzp+sAE+KxTEIR9RuWcJGpb3SOR7fbQn4eWgoNFkjvDukpOSUpZnZzvRznbPtGveVIRvykJJCqtMWRmSKsdBfyjn9r7Vn4oo75ZO4lhRiHuaWenhCqyLwbMHFqmm/BPhO1WJlFfdzVrUpgrfUVci5fdLaRlAVKj8xclzk92iOdMShLn5R7ZtTFOdtFLsQtJNgpCgf8A21jPTbOlMY4ffSLGImO/v3lTjGbip24M3skJqSXDAC5qOcSz8WWJ3QgD8U3/AAxfQ1NNAfSMbHz1933qEqKVHdM8hr1IlId0C9SXL5REYm33DNzceKdR3ZZl7QZidwpfdUU17tVd0Em4qailI2ZawTqcs+IA95Rym53YE2RLWqS27M3/AMWrsaCt2YERrbOxG7upJKkLDy1fmAuk1beS4B4GJy40ltFeDzXVdGR+fBsINHBDNcWZiLvp7yiSps+uel76eGekKgkuer5mnW9YmmSr9fJjn45Rm0dnwVky3IqC7UoaHUXY86xQYKxCXqAhw7M71fw6cY1iHpRn1cVqDajsSDV+EVMdh1BSJifqHy3u9WBIZxo9Gi0eRWXujC25tRpjI+bdFS/mSzm/pC7FxU1aTvhwaOC1LeuWsaE7ZW8StYAP4QbADU51PpFWapMneUFOmgIySbAn70EaPtc6S7mPpyTkeS6+30WVYNCUsrdVuua0fUXpWnXhFWbtFCSN2oBI3noG92DZxUnz1qUxSoBNCAQWIspIH1Bos4bZaixV8g/KFEcGfoWaI6Eluw+aresK/wAlLETlTN5yomlE1brlZ34tEsnZCm+dQSzhgxLOXHqxjfkYRCAwFABle/RNsyftCLBqK9KM76+pvEfL/wCS08JN7yPbM+RhQhO6KjiX0htbC/uvSLE9bdTlx93hZUlmGZuffWF+Xs00lK0jt/g9O3MapH55TcHSXp5x7XHgXw2V/wA5SGsyx5R75G7F+k85zv8AtYsEEEMMYQQQQAEITATGTj9qp3TuEUBJWfpSBcvBsBm09rAJUx3Uh96YbAC7amwjzbFfEKYidvSEgSgGCFV3n/GqzmmRi/j+3cg4edIRKUd4FEsqYhQIbeVmmp9I88SWqSN4vn1984zZcno6fD4nVt2i7NxapilzJhday6jxL0/aK8+eSD19D5xEub75Ur7zyijiseB9NSA5OSRkVn28ITdHWajDO32QY/aASvfcf4IUsMfxKBSgcyS//BHPqxSlCUiXip6lrLKS8wJS7M1fmzeFxiFTZSlBYCEKP1EvMU31EPo4D5Ax0uyJIRKRN7sb6wlKEpoXIoN45kAkngdIfVLFPtnn81/NkdLwZOF2HMQFKmIlzVqSSEqUolKWJUskdBU3jOkbsiYEzUCe6RuJC/lBVwYubBqdY72dhFS5KxvJM2alRKlFgBu3BP4QCABmVcY5vZ+BTMwQ7yUjDS3riV7xUuoLSkUMw/UGdrRXFldpti6lIpJ2cuROTKxKJkwLdQlSlEuTwDWraLSsIrDL7uelUuTPO9LJIKpKxZTijigUMw0dV8L8Rh14lcqTKCUiW4XMO9OmEEAHeslh+FNPCO/2/wBlkYuQqUsXqlTOUKyLe3flCsvJ6LUtFona2jzfA7wUqXNSAtBZQuC9lJ1SfMUi8hHB7NcXfMG54B0h7xU2XhZi9/CTQ2NwYPdj/PlC8r+ogAFBizhpqVpCksxtwO7TVjRmbXSIqfR3uHyvljT8ocsAm/5qE5EjqAcgzUuIRb1NmBrrVxo4tYteLCXoBQUAZ2H5d0OAz7wtnwgCmNmYg6KAUWD1dwwFbg2iEjXs5fG41S3YbiQrdoQFEb1rUIy1frFKTswTV7xFARVVCoGteRFzkeEdGrZqCQspdgC4HyuAXLAMaFJvleHzKUL0bWlGrUhqgjhyhnXpdjP/AE/yP72ZWGwiUAbos3EkXAN3DC3TOJgC/kaVGQduD6APaHrDs4tQvYHdZrliGq+UOXQANTK4YEGwqzjxKdIU3t9zcpUrSIphrVh/agyy3q8+rJk7dBJPE5Vo9ONderwipm7mwzysGrpb0tDRKJZRpmkFuDqLwJBWhsqUaqVc21GhhUqqT0hZxNOGvn9vGIJYZ/f3i6M2R6R1fwzlvtKS1glZ8o96jxb4P4Z8apX5JZ8VECPaY24/0nm+W95GEEEEXMwQkLDVKaADM7Q7QRJklUxQSlSkpc/1KY+Txx3bTaGHmbO30TPqUAlILEkGqVDOlfCOL+IPakYrEEJLyZJKUsfqU9TzcRy6HW2826DTg94zZMp1OPwdpU33LKXvqzPkzuM9RpD6nhlwHVsm95uaw8eXyvreECflDkCgqeWuWerMYx72dyZ0cxtTGqBerb26zsE/ltWo5aRVn70uYgTEoW4dKAWSCdY39p4QOVEOlVFtfdpWmaXJ8YzMPsxaivCpQkruZpdigNukFnq3KkbcdJyee52O4ytU9+ikqX/DzRvoQsrSWS9BvWyMdZJ2hMlmUnuCucsBCAhSSEJAAJAdy9CX3QaB6OcnZGC35K5JSlA3yleIWRus1kGjn5U/K7XrWLW38JPwslSZEvu5X0rmhQMyY4SXUR9IqwAit9NPpZkW13QzamJlSJipmI3cTird2HMmS1wr85/ppV3jscB2TxCQMbi8duEJCiEyxMlCUz7rEhJFWoPGHTtiStq4FM3DpCZssEgBnCgBvS1AXtQ6nNy/PdntrY6dLRs2WuWnvCU7y7gMQZdbDzq0K73Op7a8/wAfsHZeS7257OnCTZWPwNJUwhaSkUQs1Ab8qg/g2kaPaL4oTTKk/wAKhKFKS80qG9urF0pozUBetCI7zsn2MXJwszCYiamfIWBu/KQpJL71yaAsQedrRwWAQrYuOUmanflLbecAhSPwrToQ9hoREQlf6ltrw/aKumvBlT8fiMaUzFIMrH4VPeS1JSUqny01IUg2ULi4UHDRqLxCZqZeMlACXOVuzkJ/6HECpbRMypHEcY2tm4w47awxiEGXIw6C610cBJAUo2DvbQZxhbLCRI2pNSGlTZ0pEkHNQmrUlhkyVDl0izX7DcGRxaaJwh2sbZit+hB4C8PU5sWtY5lVyKA19mFBtqwrUZ3bgcnhr1cc2dy1SBm4pS44RXR6XeytPS7lnuK3D/MkOzixvwiBaa11VTiSWvZwGIYXAiWcpk0Nknd5FKRTTPUcohWupFmJA0B3wAOAoNDeBjJTKy11AfQA8L9cj1VFVfypqzeX0gaRLPnsCQbgeYpTUsNfphJMn8Sxb8Oh1N/CK6HfpRDKlFwpWX0jrcjKFmVPAm+uTkQ6YveOv356X9YYJz1y82+1PXhFhVNiLRQswf2B6xGuhJB99KERYUK0bK+enK0VptqtbyEWSMeWtLZ6j8EcJ8uJnNdSJYOoSCT5qj1GOY+HOze4wElJusb6ua/m+8dPG2VpHncj3TYQQQRJQI4P4r9pP4bD91LLTZwIHBIFT6DrHcTpgSCpRYAOeQj5x7X7aOLxUyb+GyBogGh6vCc19K7Gvh4flyd/BjYHDOztS1PMCNOWRejioL/f/SOsRYdAZiHpz1/tSLaBao9bszV4ekYG9npJhLsJuuGuOVuOlQeH0mJEi/CrCrO51By0hwHAcP7uWy9vABYPc08mNLVKTTjoHByQ2ZKe4J8a65cFZ5Rh7T2cqYjdST3klJMogl1yj9SHGYfwLc+iQkGzV6dTdmceOURzJBJCkkBSSCks9fwuHZiKEVo9RF8dNMy83jrNj/dHP7QwBxWGE+UuksVkhICJbAbwAf8AqcPcExT2D2jmyEqlKSJslX1SlkgM5+lX4TVVWPLKOmw80YSajFoT/s887k5H1d1MSXJ4gE7ws4Vxi7tfZIwGJGIQgTcJPfelsCkpLEpBs9QUmHq0+1Lfo8xUtPTMnsLt7+CxJUlzImFKVg3CUk7qy11JcmnHWO3+IHZgJUnHYc/KspKimjKumYCNX8TFbG/DpMxIxGAX3ktY3hLJyJshRPkbbsdR8M1r7uZhJ8tRQgU3kkAA0Msgji40qIlSrapFNvwb/YftCMZIdX+9lsJg1OSgNCx5MYze3GwpMycjE4lTypad0Sx9S1uTujQF7xn7L7NTMLNMxOJw8pdQEqVlooZ5Ra2lPE/ETZs1lyMGgndFQtX/AOlA/wCnhGhSkiu9nO7aUqbKSrErGFwhrKkSh80zP5U037j5lfLV4z1JMzugZYkypO93UkF2USAVzFN8yzSoDJrFz5ps0zpyiZq73G6n8qKvugGzVYxFMsAwPC1SXZ2o5FDlCbrZ1uLxUtVXkrzEs7s7daU4MXJ5XEQT6Z2JbgoaPR2Y+MWZra0vbIsSWcM4BDB3aKa6O9Goa2el82ZI6vCTrR3GLzf9nJseb1cZ8Iz8RPAIANbBvqszDMeVU0h2LxZPypDnTQE56BwRxEMk4UJ+ZdVZdNNBW0VZoXYdh5X45gqctCffnEc5ZJPh78R4xJOmH3pV6/6fGKqpvVnfjZ/QjrAVBKqU4OTwe/iacOIiCVQjKo4tw8OMTJltmfW12HUc2EIUWZnfmGNOoIiRbocpya6G58W8In2VgDicVKkM/eLG9wQKr8qdYrqS1eEegfB3ZBVMm4pQokd3L5mqy/RI8YbjnZy+Xk1J6tLQwAGUPggjUcYIQwsIYAOD+LO3O5w3dJPzznHJIZ/F26x4zIlcffN+JjoviDtj+IxayC6UHcTXJN/P0jDkc6e+mUc7NXVR6LgYejGn+WWJFw5DOPeTZeIiw7tW+nBnsb1DcjCd5u1BsdeX9WTi3HhGTjtoliEAEhLknNNHHOhiky34N1WoW2XsVihLDGqiCyU3DcOvD6RCYda1TCCq4ICRW5pmNfSMdCd9IDHeSXZVHSp7kZNVuEdDgcGynWN5dUlw11D5c6OfCGOVK1+RePJWR712LqBXnkbu5Zh1CSGB+YB6RMU01Ya04Vc577cuEJKS1idaX1dhmHtqQ0WJaenoGBdhnVTDgIqhtUVJSkS1L71O9ImgInh2LJNJgpRSQX5PGjhcOqXLXs2fOSlB3VYeeqqFIJcC7JcAEF/l+YREuSLngCGd6Uf7V1iXB4ooQJM6UnESQflSVbq5Zue7XV0vkftDoOLzeM6fVJ0fZhCdnJJm4xExBfdkymWSo1cZpc9DFraGNnT095iJv8Lhj9KQT3i2FgAxUT0HOMjB4zDy64bBB61mzHSKGu7m4GvjCTSsqMyaozJtfmIsAPpAqAkk25Q9NIwxxrrz2JcPiMOh+7wc1QF1zFplnQskJNPPhFnE7UlmUqUmTNlzJkyW+/8AMlwp0jeTXozxCmapmS/CrM7gWGegu2URTFByKUzYUAXU7oDpbiX4wdbHriLZXWlwQn9S4Hy2sQxPIikVJg5MzWyUCpQvoA/lGgv5jVj4sACXu7AOA1bxj7QxyZVDU0HElmItC6OjiTb0iPEzgA6iz9as2uQIHF4yZkxU0kIO7ep6UHENWF7pc0vMdKchqwavTLhFtU9IoinJgTb28KZuS6UQS8OmUKVKuvm9SXivMVvE1elx1fPkesOmzB1POrvbrukPZ6XiFUzT9fLwHTjEF9hMzFHy8T5WHXOIkyPeumfOHomVBzve5DE15P5w0qDNvcz6kjqD0OsAumxVTc/79PG/DjEdCWDXItrl5QGXb22tMvv0hqDEpGbJSSCaFLIQgbylkJA1JsI+huzWyBhcNKkiu4kOdVfiPUx5f8J9g99iFYlY+STRD5rN25D1j2WNWNaRwuTk6q0EEEEMM4kZHazaX8PhJ0zMJLczQeca8ebfGXaO7KkyR+NRUeSW+5EUyV0zsbhjrtI8oevU1r7z1i1LUG48c6Wd69dYqKZICjRLV4tpQPQxj4zHFZBeiSKVNw6T4vTjGCIdM9HeacU6NLa+KXvEP8jE/wDfAIdy9MtYTAYNRUAw3U7wBdiQRQWpaLhkCbuKWCNz8JrmGBepuR4RbkTgBTlm/jmaaZ0i3XpaQxYuquqv8InwmCCPpsAG9Ro2kXZC0hQSFDeDMORNfSMHavaBKCpCXKmAdnSFOSHOXrGJJRMKyupxEpQSpIsUWG7FpxN92Jy8qZpTPf8Ag9BloYDJgG4OBUdRxuIfu0LD1pdhTMMRyeK2FmkoCiGU28Q+8zEKNeOliIsywApnqCBk9FqAJrVt4Z60iutD2yclnegDlzkz15AhuRiTdBGnB8zRrs4UG/4oikIoCBQpyzBCXYipcDV4lMxzkzs7uHLhRVkXYaF4shb7gldeFMref9mixLU9Tc8WrR6gFi9YombbiNC+QL0Y2FW1eHd7Rz7zLC3GtGEWTKOexeIyby1v+HgC+jwpnpSneXQXDmlsqNlpWMPFbXCKBicmrY06OXfJ4od0uaSZhar393id6BYG/Ja2htdUx0Sgwe9a0oPJVOUV5WFRL+aYd5Wj6HyrEvfJQGQzjOg8L8OEUFz68XDvq7HJhbjFWzRE6WkSYnGE8hVhwembXAiEqyyNObULcGGtGiJVRXRupSNevN+EMmTHrk4PqR4VirHJAtWfhlfTRyQYaFuaM1h4n9q8ogeo96e/CHSzZwXNPT9bxBD0TpUWfq/UHpX1EAf7ejfcdIREskVoD7tbM5wEtS3t2sMz5xKRnu0h6leEGCwSp01EqWHWsgDnmTwAqYhWtg9o9a+FnZXukfxU0f4kwfIDdKD9zDpnZyuTmSWjstgbKRhpCJKLJFTmo5k8zGlCQsaTkhBBBAAkeH/FbGiZjt16SgE8ian7R7eTHzd2nn95ip6tZivAEgekZ+Q/t0dD6dO8uzntpqUVVolCgGpUtQ8W+8TbPwIFSBw0Z3rypWNGUlxXm3WlH/pOUY21Jq97uh8rgMa1IFqwmKdfajqZYnF/yPuy1iselQSkH695O9ops/ERmYGcsSlhJ3DLUh3qHLhT9QDEXcpXu7vy74IawTMSKFnzjR2RspS195NO7X6WYK3c76+sP1MIx9eXNk7fx2IsBg508KWCkImEBY4ooG4mvnHWycElHzAVYDednDMKtaj04axYwaQkMGAFQ37Gn08YkNOBrZnsBwr8rZXEZ6yNnRwcecS9smlqSzkjyAIoDny4gKaJFTqM5FFPUvUJ/qqQw571M4qd8D+L3Uhvm4pPJ4eJocsWIsHzuBlZQPN4qmPcluZPe+tbHMPRmp82frEYm0BubPerBqsXzF67xtFJc8ZGgte1OPP94prxKl0SOuV9WD/vFg+Mv4nFpFTpd6sLOW9tFMqXNt8qa1z6D7xLKwYSxWplC3Pllzh87GMDuhhmTw4s2Z0iUDXoQSZcu5dXnrXjEWKxKlHMAUG7kL3e5hilUJrR+BHm40hjsLAgOKG5zyzt0NYgsloUzCwuQ70tfWoqXA6mK4OjVzGdARpmeGsSqcmtTe18ru9fK2sJON3bxelb0pbzgJ2VAALML+bNpxfpDphKlFnanQGta/LVN+PCHKAFc/Tg768LAwoUAxYgBixGQ66cM/EIdkSEe/N7cRXOCxOXC3LlX7QpUwHCnkMm4RGrV6WPKzvybwEGhNWSTFM/vyb20RhdHtblnDCtul/Qxv8AYvsuvHzWqmSj/eL/APiOPpDInZz+RmUo1/h12SOLmifNS0iWaA/jUPsI9sSGiHA4NEpCZcsBKUhgBFiNSWkcW7dPbCCCCJKhBBBABBjF7qFnRJPlHzNPXvKUTmX9+cfR3aBTYacf+zV6R82SJjP6Rl5H4Or9MXdssoFGf++t+BittLBd4hh8qgQU8CXbTSLIDO9KfZusSktUZvXKmVxqfGMybT2jt1M3PTXgyNk7IZfezfqclhb+946GUGDaA5vkPuPWKwVUgZO2XAF8s/2he9GVfC1P/r5xardeQxYZxLUouKnNUcW4vxfUJqf7V14p+Xhr+torTMQw6B/O/nfWGSgpY+UOMzk2XO3rEaHaS8lwTwHr7EMEwlggcL0FBc84fJwQBdR3r0sL+JiVc5IoBThbi1OUW0VdekNRhXAUsvmRlWJlTwKJFPfhFbfUvM5eZsb6Q2Yiz0HHybWJIFM0qcvne93zytn5w5As5pz63sCOR6RDuPxIzNw/NyPOJhMqXPC9b2EAMUrcNangG1cUvpUQ3S1nO9Un7gWzIvEhXUZHLgTpmHrDDM8Htxcsb3vAV2BUz6Gn2Llv3qbwxSnq51+rO9NK+ghik2N8welweWYasIqY3Bmz/YNQDwgKtibvryt+3H1iBa2/V89bcDXjCb1mFuQblpbyiNavmc3Pn9zFtCqrQ/19/f1iKeqzW05t+vlEc3ENnTj0juOwvw7Ximm4kFEmhCWZUwfZMXmGzFm5ChGV2K7Hzcet6okJPzTNf6UanjHvWytmy8PLTKlJCUJsB6nUxLgsGiUhKJaQlKQwAFBFiNCnRxsuR29sIIIIsLCCCCAAggggAr46Rvy1oP4kkeIj5q2ngVYecqVMulTHiHvH05HFfEDsUManvJagickULUUND+sKyx1I2cPkLFffwzxRJpp7ETig4HjlFdUqYhRSogKSWIIqK19IdLAJYqc8OD/tGTpPRRe1tEc3E3CASW865dTWFl4ZZbvFAcLljE5YBgW9HyNM4hVKVSr5+9eURrQ5vZIlCU2TvEZqbjYZRNLnKel8jqLRWly68CXfWJkgCg9+kAdSXgeqWo3MSyZYGXGt6RH33n0pzesRKnMDl19/aAq62aCpmflZ/J/KIN8ZsPfMRWVPd8xc8fdNYFLOR9aG4tStacODRJGx5mDg/lfwhUzOIyzdvP20VJi6A8qvlp976wiplBUeJPP3xgJ2XRNZsqCnCr+v9oaFAXNOHJjfgB4RSQvT3XnyhxlvxHD9enrEoVVItgggEnXrq46eMQzUBvYHEv10iJa91wmpN/t9zEKRMWrdSCpRsEhzDFJnvKp8j5iGHvT9obhcGucsIlJUtZyTXxNh1jp9jdh5kxlYhfdp/ImqjzVYdI9F2Rh5WGRuyUBOpzPM3MOnGc3NzF4Rl9ifhwiUROxbLmD6UXSnn+Yx6WJoEcx/MYT+YQ3Rzqp13Z1PfCDvhHLjaML/ADA6wFTqO+EHeiOX/mMP/mMAHTd4IXfEc0NoxYlY6ADeeFjPkT3i7LVAAqlNFeZiAIfNjOxKDABgdoezeExJ3piAF/mTQ+UcJtP4fKTWROcflWPuI9JmyDFdWEMUcSxsZrjwzxPaOxsVJLqlkjUVEVZOLLkGh0tHuSsGYoYvs5KmfXLSekUeH0bI+o2vKPIFJDO/l71hqZosb8/TWPSsT2Akqtvp5GkZ+J+G4P0zSM6jrC3hZqn6nL8nEOCX87+6PEazRvfv9DHXK+Gs3KaDzTEf/JtP/wAxPgf1iPir0M/uGP3/AKOUKAb+Y9+xDtzgP7mo8RHWI+Gk3OcByT+8WpPw1P4p6jyT+8CxUVr6hj9/6OHIfPnx5xHuiPS8P8O5I+orU2pjSw3Y6Qi0oHnWLfCxFfUV+DymTJKm3UPyBOka+G7OYqY26gS06qNbAWHKPUpWygn6UgchEwwJhqxJeTNfNujgMB2DSC86YV8B8oPPPOOnwOzpcoNKQlI4CNoYEwowBi6SRlrJVeWZ1YGjUGzzDxs6JKGUBA0bKdmxInZsAGJuGHCUY307MiWXs4QAc8mQYlThTHRI2eInTgxABz0vAmL8jBRrpw4iRKIAKkiQ0XEJaFaFgARQiNaBBBABF3QhvciCCABpkiE7kQQQAIJCdIDITpBBAA3uE6QdwnSCCAA7hOkKJCdIIIAF7hOkAkCFggAO5EOEkQQQAKJIhwkiCCABwlCHCWIWCABQgQ4IEEEAC7sDQQQALBBBAAQQQQAEEEEAH//Z"/>
          <p:cNvSpPr>
            <a:spLocks noChangeAspect="1" noChangeArrowheads="1"/>
          </p:cNvSpPr>
          <p:nvPr/>
        </p:nvSpPr>
        <p:spPr bwMode="auto">
          <a:xfrm>
            <a:off x="307975" y="-966788"/>
            <a:ext cx="2857500" cy="23336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6" name="Picture 10" descr="http://www.wilson.com/servlet/resize/56350/1200/1200/WTF1100_NFL_Game_Ball_ma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6412" y="2894012"/>
            <a:ext cx="1374775" cy="1374775"/>
          </a:xfrm>
          <a:prstGeom prst="rect">
            <a:avLst/>
          </a:prstGeom>
          <a:noFill/>
          <a:extLst>
            <a:ext uri="{909E8E84-426E-40DD-AFC4-6F175D3DCCD1}">
              <a14:hiddenFill xmlns:a14="http://schemas.microsoft.com/office/drawing/2010/main">
                <a:solidFill>
                  <a:srgbClr val="FFFFFF"/>
                </a:solidFill>
              </a14:hiddenFill>
            </a:ext>
          </a:extLst>
        </p:spPr>
      </p:pic>
      <p:sp>
        <p:nvSpPr>
          <p:cNvPr id="11" name="Left Arrow 10"/>
          <p:cNvSpPr/>
          <p:nvPr/>
        </p:nvSpPr>
        <p:spPr>
          <a:xfrm rot="10800000">
            <a:off x="1446211" y="2741612"/>
            <a:ext cx="2287587" cy="304800"/>
          </a:xfrm>
          <a:prstGeom prst="leftArrow">
            <a:avLst>
              <a:gd name="adj1" fmla="val 27570"/>
              <a:gd name="adj2" fmla="val 92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16720" y="2386304"/>
            <a:ext cx="831061" cy="369332"/>
          </a:xfrm>
          <a:prstGeom prst="rect">
            <a:avLst/>
          </a:prstGeom>
          <a:noFill/>
        </p:spPr>
        <p:txBody>
          <a:bodyPr wrap="none" rtlCol="0">
            <a:spAutoFit/>
          </a:bodyPr>
          <a:lstStyle/>
          <a:p>
            <a:r>
              <a:rPr lang="en-US" dirty="0" smtClean="0"/>
              <a:t>17 m/s</a:t>
            </a:r>
            <a:endParaRPr lang="en-US" dirty="0"/>
          </a:p>
        </p:txBody>
      </p:sp>
      <p:sp>
        <p:nvSpPr>
          <p:cNvPr id="13" name="Left Arrow 12"/>
          <p:cNvSpPr/>
          <p:nvPr/>
        </p:nvSpPr>
        <p:spPr>
          <a:xfrm rot="10800000">
            <a:off x="7086600" y="2253189"/>
            <a:ext cx="1201048" cy="304800"/>
          </a:xfrm>
          <a:prstGeom prst="leftArrow">
            <a:avLst>
              <a:gd name="adj1" fmla="val 27570"/>
              <a:gd name="adj2" fmla="val 92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993363" y="1916123"/>
            <a:ext cx="831061" cy="369332"/>
          </a:xfrm>
          <a:prstGeom prst="rect">
            <a:avLst/>
          </a:prstGeom>
          <a:noFill/>
        </p:spPr>
        <p:txBody>
          <a:bodyPr wrap="none" rtlCol="0">
            <a:spAutoFit/>
          </a:bodyPr>
          <a:lstStyle/>
          <a:p>
            <a:r>
              <a:rPr lang="en-US" dirty="0" smtClean="0"/>
              <a:t>10 m/s</a:t>
            </a:r>
            <a:endParaRPr lang="en-US" dirty="0"/>
          </a:p>
        </p:txBody>
      </p:sp>
      <p:sp>
        <p:nvSpPr>
          <p:cNvPr id="15" name="TextBox 14"/>
          <p:cNvSpPr txBox="1"/>
          <p:nvPr/>
        </p:nvSpPr>
        <p:spPr>
          <a:xfrm>
            <a:off x="1066800" y="1676400"/>
            <a:ext cx="2404376" cy="369332"/>
          </a:xfrm>
          <a:prstGeom prst="rect">
            <a:avLst/>
          </a:prstGeom>
          <a:noFill/>
        </p:spPr>
        <p:txBody>
          <a:bodyPr wrap="none" rtlCol="0">
            <a:spAutoFit/>
          </a:bodyPr>
          <a:lstStyle/>
          <a:p>
            <a:r>
              <a:rPr lang="en-US" dirty="0" smtClean="0"/>
              <a:t>17 m/s - </a:t>
            </a:r>
            <a:r>
              <a:rPr lang="en-US" dirty="0"/>
              <a:t>1</a:t>
            </a:r>
            <a:r>
              <a:rPr lang="en-US" dirty="0" smtClean="0"/>
              <a:t>0 m/s = 7 m/s</a:t>
            </a:r>
            <a:endParaRPr lang="en-US" dirty="0"/>
          </a:p>
        </p:txBody>
      </p:sp>
      <p:sp>
        <p:nvSpPr>
          <p:cNvPr id="16" name="TextBox 15"/>
          <p:cNvSpPr txBox="1"/>
          <p:nvPr/>
        </p:nvSpPr>
        <p:spPr>
          <a:xfrm>
            <a:off x="914400" y="5525295"/>
            <a:ext cx="7493975" cy="369332"/>
          </a:xfrm>
          <a:prstGeom prst="rect">
            <a:avLst/>
          </a:prstGeom>
          <a:noFill/>
        </p:spPr>
        <p:txBody>
          <a:bodyPr wrap="none" rtlCol="0">
            <a:spAutoFit/>
          </a:bodyPr>
          <a:lstStyle/>
          <a:p>
            <a:r>
              <a:rPr lang="en-US" dirty="0" smtClean="0"/>
              <a:t>The ball is moving forward at 7 m/s relative to Jerry </a:t>
            </a:r>
            <a:r>
              <a:rPr lang="en-US" smtClean="0"/>
              <a:t>using vector subtraction</a:t>
            </a:r>
            <a:endParaRPr lang="en-US" dirty="0"/>
          </a:p>
        </p:txBody>
      </p:sp>
      <p:sp>
        <p:nvSpPr>
          <p:cNvPr id="17" name="Left Arrow 16"/>
          <p:cNvSpPr/>
          <p:nvPr/>
        </p:nvSpPr>
        <p:spPr>
          <a:xfrm rot="10800000">
            <a:off x="5150002" y="3876223"/>
            <a:ext cx="1299403" cy="304800"/>
          </a:xfrm>
          <a:prstGeom prst="leftArrow">
            <a:avLst>
              <a:gd name="adj1" fmla="val 27570"/>
              <a:gd name="adj2" fmla="val 92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275293" y="4114800"/>
            <a:ext cx="831061" cy="369332"/>
          </a:xfrm>
          <a:prstGeom prst="rect">
            <a:avLst/>
          </a:prstGeom>
          <a:noFill/>
        </p:spPr>
        <p:txBody>
          <a:bodyPr wrap="none" rtlCol="0">
            <a:spAutoFit/>
          </a:bodyPr>
          <a:lstStyle/>
          <a:p>
            <a:r>
              <a:rPr lang="en-US" dirty="0" smtClean="0"/>
              <a:t>10 m/s</a:t>
            </a:r>
            <a:endParaRPr lang="en-US" dirty="0"/>
          </a:p>
        </p:txBody>
      </p:sp>
      <p:sp>
        <p:nvSpPr>
          <p:cNvPr id="19" name="Left Arrow 18"/>
          <p:cNvSpPr/>
          <p:nvPr/>
        </p:nvSpPr>
        <p:spPr>
          <a:xfrm rot="10800000">
            <a:off x="5150004" y="3371696"/>
            <a:ext cx="2088995" cy="304800"/>
          </a:xfrm>
          <a:prstGeom prst="leftArrow">
            <a:avLst>
              <a:gd name="adj1" fmla="val 27570"/>
              <a:gd name="adj2" fmla="val 92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520512" y="3016388"/>
            <a:ext cx="831061" cy="369332"/>
          </a:xfrm>
          <a:prstGeom prst="rect">
            <a:avLst/>
          </a:prstGeom>
          <a:noFill/>
        </p:spPr>
        <p:txBody>
          <a:bodyPr wrap="none" rtlCol="0">
            <a:spAutoFit/>
          </a:bodyPr>
          <a:lstStyle/>
          <a:p>
            <a:r>
              <a:rPr lang="en-US" dirty="0" smtClean="0"/>
              <a:t>17 m/s</a:t>
            </a:r>
            <a:endParaRPr lang="en-US" dirty="0"/>
          </a:p>
        </p:txBody>
      </p:sp>
      <p:sp>
        <p:nvSpPr>
          <p:cNvPr id="21" name="Left Arrow 20"/>
          <p:cNvSpPr/>
          <p:nvPr/>
        </p:nvSpPr>
        <p:spPr>
          <a:xfrm rot="10800000">
            <a:off x="6449404" y="4368484"/>
            <a:ext cx="789593" cy="304800"/>
          </a:xfrm>
          <a:prstGeom prst="leftArrow">
            <a:avLst>
              <a:gd name="adj1" fmla="val 27570"/>
              <a:gd name="adj2" fmla="val 92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170799" y="4721720"/>
            <a:ext cx="1068200" cy="369332"/>
          </a:xfrm>
          <a:prstGeom prst="rect">
            <a:avLst/>
          </a:prstGeom>
          <a:noFill/>
        </p:spPr>
        <p:txBody>
          <a:bodyPr wrap="square" rtlCol="0">
            <a:spAutoFit/>
          </a:bodyPr>
          <a:lstStyle/>
          <a:p>
            <a:r>
              <a:rPr lang="en-US" dirty="0" smtClean="0"/>
              <a:t>7 m/s</a:t>
            </a:r>
            <a:endParaRPr lang="en-US" dirty="0"/>
          </a:p>
        </p:txBody>
      </p:sp>
    </p:spTree>
    <p:extLst>
      <p:ext uri="{BB962C8B-B14F-4D97-AF65-F5344CB8AC3E}">
        <p14:creationId xmlns:p14="http://schemas.microsoft.com/office/powerpoint/2010/main" val="13046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p:bldP spid="19" grpId="0" animBg="1"/>
      <p:bldP spid="20" grpId="0"/>
      <p:bldP spid="21" grpId="0" animBg="1"/>
      <p:bldP spid="2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MCAT style question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dirty="0" smtClean="0"/>
                  <a:t>What is the tree’s speed of growth, in feet per year, from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=1</m:t>
                    </m:r>
                    <m:r>
                      <m:rPr>
                        <m:nor/>
                      </m:rPr>
                      <a:rPr lang="en-US" b="0" i="0" smtClean="0">
                        <a:latin typeface="Cambria Math" panose="02040503050406030204" pitchFamily="18" charset="0"/>
                      </a:rPr>
                      <m:t>yr</m:t>
                    </m:r>
                  </m:oMath>
                </a14:m>
                <a:r>
                  <a:rPr lang="en-US" dirty="0" smtClean="0"/>
                  <a:t> to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=3</m:t>
                    </m:r>
                    <m:r>
                      <m:rPr>
                        <m:nor/>
                      </m:rPr>
                      <a:rPr lang="en-US">
                        <a:latin typeface="Cambria Math" panose="02040503050406030204" pitchFamily="18" charset="0"/>
                      </a:rPr>
                      <m:t>yr</m:t>
                    </m:r>
                  </m:oMath>
                </a14:m>
                <a:r>
                  <a:rPr lang="en-US" dirty="0"/>
                  <a:t> </a:t>
                </a:r>
                <a:r>
                  <a:rPr lang="en-US" dirty="0" smtClean="0"/>
                  <a:t>?</a:t>
                </a:r>
              </a:p>
              <a:p>
                <a:pPr marL="971550" lvl="1" indent="-514350">
                  <a:buFont typeface="+mj-lt"/>
                  <a:buAutoNum type="alphaUcPeriod"/>
                </a:pPr>
                <a:r>
                  <a:rPr lang="en-US" dirty="0" smtClean="0"/>
                  <a:t>12 </a:t>
                </a:r>
                <a:r>
                  <a:rPr lang="en-US" dirty="0" err="1" smtClean="0"/>
                  <a:t>ft</a:t>
                </a:r>
                <a:r>
                  <a:rPr lang="en-US" dirty="0" smtClean="0"/>
                  <a:t>/</a:t>
                </a:r>
                <a:r>
                  <a:rPr lang="en-US" dirty="0" err="1" smtClean="0"/>
                  <a:t>yr</a:t>
                </a:r>
                <a:endParaRPr lang="en-US" dirty="0" smtClean="0"/>
              </a:p>
              <a:p>
                <a:pPr marL="971550" lvl="1" indent="-514350">
                  <a:buFont typeface="+mj-lt"/>
                  <a:buAutoNum type="alphaUcPeriod"/>
                </a:pPr>
                <a:r>
                  <a:rPr lang="en-US" dirty="0" smtClean="0"/>
                  <a:t>9 </a:t>
                </a:r>
                <a:r>
                  <a:rPr lang="en-US" dirty="0" err="1" smtClean="0"/>
                  <a:t>ft</a:t>
                </a:r>
                <a:r>
                  <a:rPr lang="en-US" dirty="0" smtClean="0"/>
                  <a:t>/</a:t>
                </a:r>
                <a:r>
                  <a:rPr lang="en-US" dirty="0" err="1" smtClean="0"/>
                  <a:t>yr</a:t>
                </a:r>
                <a:endParaRPr lang="en-US" dirty="0" smtClean="0"/>
              </a:p>
              <a:p>
                <a:pPr marL="971550" lvl="1" indent="-514350">
                  <a:buFont typeface="+mj-lt"/>
                  <a:buAutoNum type="alphaUcPeriod"/>
                </a:pPr>
                <a:r>
                  <a:rPr lang="en-US" dirty="0" smtClean="0"/>
                  <a:t>6 </a:t>
                </a:r>
                <a:r>
                  <a:rPr lang="en-US" dirty="0" err="1" smtClean="0"/>
                  <a:t>ft</a:t>
                </a:r>
                <a:r>
                  <a:rPr lang="en-US" dirty="0" smtClean="0"/>
                  <a:t>/</a:t>
                </a:r>
                <a:r>
                  <a:rPr lang="en-US" dirty="0" err="1" smtClean="0"/>
                  <a:t>yr</a:t>
                </a:r>
                <a:endParaRPr lang="en-US" dirty="0" smtClean="0"/>
              </a:p>
              <a:p>
                <a:pPr marL="971550" lvl="1" indent="-514350">
                  <a:buFont typeface="+mj-lt"/>
                  <a:buAutoNum type="alphaUcPeriod"/>
                </a:pPr>
                <a:r>
                  <a:rPr lang="en-US" dirty="0" smtClean="0"/>
                  <a:t>3 </a:t>
                </a:r>
                <a:r>
                  <a:rPr lang="en-US" dirty="0" err="1" smtClean="0"/>
                  <a:t>ft</a:t>
                </a:r>
                <a:r>
                  <a:rPr lang="en-US" dirty="0" smtClean="0"/>
                  <a:t>/</a:t>
                </a:r>
                <a:r>
                  <a:rPr lang="en-US" dirty="0" err="1" smtClean="0"/>
                  <a:t>yr</a:t>
                </a: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2"/>
                <a:stretch>
                  <a:fillRect l="-1704" t="-1752" r="-1407"/>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2667000"/>
            <a:ext cx="4303776" cy="3542742"/>
          </a:xfrm>
          <a:prstGeom prst="rect">
            <a:avLst/>
          </a:prstGeom>
        </p:spPr>
      </p:pic>
    </p:spTree>
    <p:extLst>
      <p:ext uri="{BB962C8B-B14F-4D97-AF65-F5344CB8AC3E}">
        <p14:creationId xmlns:p14="http://schemas.microsoft.com/office/powerpoint/2010/main" val="399218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MCAT style question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dirty="0" smtClean="0"/>
                  <a:t>What is the speed in m/s?</a:t>
                </a:r>
              </a:p>
              <a:p>
                <a:pPr marL="971550" lvl="1" indent="-514350">
                  <a:buFont typeface="+mj-lt"/>
                  <a:buAutoNum type="alphaUcPeriod"/>
                </a:pPr>
                <a:r>
                  <a:rPr lang="en-US" dirty="0"/>
                  <a:t> </a:t>
                </a:r>
                <a14:m>
                  <m:oMath xmlns:m="http://schemas.openxmlformats.org/officeDocument/2006/math">
                    <m:r>
                      <a:rPr lang="en-US" i="1">
                        <a:latin typeface="Cambria Math" panose="02040503050406030204" pitchFamily="18" charset="0"/>
                      </a:rPr>
                      <m:t>9</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−8</m:t>
                        </m:r>
                      </m:sup>
                    </m:sSup>
                    <m:r>
                      <m:rPr>
                        <m:nor/>
                      </m:rPr>
                      <a:rPr lang="en-US">
                        <a:latin typeface="Cambria Math" panose="02040503050406030204" pitchFamily="18" charset="0"/>
                        <a:ea typeface="Cambria Math" panose="02040503050406030204" pitchFamily="18" charset="0"/>
                      </a:rPr>
                      <m:t>m</m:t>
                    </m:r>
                    <m:r>
                      <m:rPr>
                        <m:nor/>
                      </m:rPr>
                      <a:rPr lang="en-US">
                        <a:latin typeface="Cambria Math" panose="02040503050406030204" pitchFamily="18" charset="0"/>
                        <a:ea typeface="Cambria Math" panose="02040503050406030204" pitchFamily="18" charset="0"/>
                      </a:rPr>
                      <m:t>/</m:t>
                    </m:r>
                    <m:r>
                      <m:rPr>
                        <m:nor/>
                      </m:rPr>
                      <a:rPr lang="en-US">
                        <a:latin typeface="Cambria Math" panose="02040503050406030204" pitchFamily="18" charset="0"/>
                        <a:ea typeface="Cambria Math" panose="02040503050406030204" pitchFamily="18" charset="0"/>
                      </a:rPr>
                      <m:t>s</m:t>
                    </m:r>
                  </m:oMath>
                </a14:m>
                <a:endParaRPr lang="en-US" dirty="0"/>
              </a:p>
              <a:p>
                <a:pPr marL="971550" lvl="1" indent="-514350">
                  <a:buFont typeface="+mj-lt"/>
                  <a:buAutoNum type="alphaUcPeriod"/>
                </a:pPr>
                <a:r>
                  <a:rPr lang="en-US" dirty="0" smtClean="0"/>
                  <a:t> </a:t>
                </a:r>
                <a14:m>
                  <m:oMath xmlns:m="http://schemas.openxmlformats.org/officeDocument/2006/math">
                    <m:r>
                      <a:rPr lang="en-US" b="0" i="1" smtClean="0">
                        <a:latin typeface="Cambria Math" panose="02040503050406030204" pitchFamily="18" charset="0"/>
                      </a:rPr>
                      <m:t>3</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9</m:t>
                        </m:r>
                      </m:sup>
                    </m:sSup>
                    <m:r>
                      <m:rPr>
                        <m:nor/>
                      </m:rPr>
                      <a:rPr lang="en-US">
                        <a:latin typeface="Cambria Math" panose="02040503050406030204" pitchFamily="18" charset="0"/>
                        <a:ea typeface="Cambria Math" panose="02040503050406030204" pitchFamily="18" charset="0"/>
                      </a:rPr>
                      <m:t>m</m:t>
                    </m:r>
                    <m:r>
                      <m:rPr>
                        <m:nor/>
                      </m:rPr>
                      <a:rPr lang="en-US">
                        <a:latin typeface="Cambria Math" panose="02040503050406030204" pitchFamily="18" charset="0"/>
                        <a:ea typeface="Cambria Math" panose="02040503050406030204" pitchFamily="18" charset="0"/>
                      </a:rPr>
                      <m:t>/</m:t>
                    </m:r>
                    <m:r>
                      <m:rPr>
                        <m:nor/>
                      </m:rPr>
                      <a:rPr lang="en-US">
                        <a:latin typeface="Cambria Math" panose="02040503050406030204" pitchFamily="18" charset="0"/>
                        <a:ea typeface="Cambria Math" panose="02040503050406030204" pitchFamily="18" charset="0"/>
                      </a:rPr>
                      <m:t>s</m:t>
                    </m:r>
                  </m:oMath>
                </a14:m>
                <a:endParaRPr lang="en-US" dirty="0"/>
              </a:p>
              <a:p>
                <a:pPr marL="971550" lvl="1" indent="-514350">
                  <a:buFont typeface="+mj-lt"/>
                  <a:buAutoNum type="alphaUcPeriod"/>
                </a:pPr>
                <a:r>
                  <a:rPr lang="en-US" dirty="0" smtClean="0"/>
                  <a:t> </a:t>
                </a:r>
                <a14:m>
                  <m:oMath xmlns:m="http://schemas.openxmlformats.org/officeDocument/2006/math">
                    <m:r>
                      <a:rPr lang="en-US" b="0" i="1" smtClean="0">
                        <a:latin typeface="Cambria Math" panose="02040503050406030204" pitchFamily="18" charset="0"/>
                      </a:rPr>
                      <m:t>5</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m:t>
                        </m:r>
                      </m:sup>
                    </m:sSup>
                    <m:r>
                      <m:rPr>
                        <m:nor/>
                      </m:rPr>
                      <a:rPr lang="en-US">
                        <a:latin typeface="Cambria Math" panose="02040503050406030204" pitchFamily="18" charset="0"/>
                        <a:ea typeface="Cambria Math" panose="02040503050406030204" pitchFamily="18" charset="0"/>
                      </a:rPr>
                      <m:t>m</m:t>
                    </m:r>
                    <m:r>
                      <m:rPr>
                        <m:nor/>
                      </m:rPr>
                      <a:rPr lang="en-US">
                        <a:latin typeface="Cambria Math" panose="02040503050406030204" pitchFamily="18" charset="0"/>
                        <a:ea typeface="Cambria Math" panose="02040503050406030204" pitchFamily="18" charset="0"/>
                      </a:rPr>
                      <m:t>/</m:t>
                    </m:r>
                    <m:r>
                      <m:rPr>
                        <m:nor/>
                      </m:rPr>
                      <a:rPr lang="en-US">
                        <a:latin typeface="Cambria Math" panose="02040503050406030204" pitchFamily="18" charset="0"/>
                        <a:ea typeface="Cambria Math" panose="02040503050406030204" pitchFamily="18" charset="0"/>
                      </a:rPr>
                      <m:t>s</m:t>
                    </m:r>
                  </m:oMath>
                </a14:m>
                <a:endParaRPr lang="en-US" dirty="0"/>
              </a:p>
              <a:p>
                <a:pPr marL="971550" lvl="1" indent="-514350">
                  <a:buFont typeface="+mj-lt"/>
                  <a:buAutoNum type="alphaUcPeriod"/>
                </a:pPr>
                <a:r>
                  <a:rPr lang="en-US" dirty="0" smtClean="0"/>
                  <a:t> </a:t>
                </a:r>
                <a14:m>
                  <m:oMath xmlns:m="http://schemas.openxmlformats.org/officeDocument/2006/math">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m:t>
                        </m:r>
                      </m:sup>
                    </m:sSup>
                    <m:r>
                      <m:rPr>
                        <m:nor/>
                      </m:rPr>
                      <a:rPr lang="en-US">
                        <a:latin typeface="Cambria Math" panose="02040503050406030204" pitchFamily="18" charset="0"/>
                        <a:ea typeface="Cambria Math" panose="02040503050406030204" pitchFamily="18" charset="0"/>
                      </a:rPr>
                      <m:t>m</m:t>
                    </m:r>
                    <m:r>
                      <m:rPr>
                        <m:nor/>
                      </m:rPr>
                      <a:rPr lang="en-US">
                        <a:latin typeface="Cambria Math" panose="02040503050406030204" pitchFamily="18" charset="0"/>
                        <a:ea typeface="Cambria Math" panose="02040503050406030204" pitchFamily="18" charset="0"/>
                      </a:rPr>
                      <m:t>/</m:t>
                    </m:r>
                    <m:r>
                      <m:rPr>
                        <m:nor/>
                      </m:rPr>
                      <a:rPr lang="en-US">
                        <a:latin typeface="Cambria Math" panose="02040503050406030204" pitchFamily="18" charset="0"/>
                        <a:ea typeface="Cambria Math" panose="02040503050406030204" pitchFamily="18" charset="0"/>
                      </a:rPr>
                      <m:t>s</m:t>
                    </m:r>
                  </m:oMath>
                </a14:m>
                <a:endParaRPr lang="en-US" dirty="0"/>
              </a:p>
              <a:p>
                <a:pPr marL="971550" lvl="1" indent="-514350">
                  <a:buFont typeface="+mj-lt"/>
                  <a:buAutoNum type="alphaUcPeriod"/>
                </a:pPr>
                <a:endParaRPr lang="en-US" dirty="0" smtClean="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2"/>
                <a:stretch>
                  <a:fillRect l="-1704" t="-1752"/>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362200"/>
            <a:ext cx="4303776" cy="3542742"/>
          </a:xfrm>
          <a:prstGeom prst="rect">
            <a:avLst/>
          </a:prstGeom>
        </p:spPr>
      </p:pic>
    </p:spTree>
    <p:extLst>
      <p:ext uri="{BB962C8B-B14F-4D97-AF65-F5344CB8AC3E}">
        <p14:creationId xmlns:p14="http://schemas.microsoft.com/office/powerpoint/2010/main" val="42233602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MCAT style question</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normAutofit lnSpcReduction="10000"/>
              </a:bodyPr>
              <a:lstStyle/>
              <a:p>
                <a:r>
                  <a:rPr lang="en-US" dirty="0" smtClean="0"/>
                  <a:t>At the end of year 3, a rope is tied to the very top of the tree to steady it.  This rope is staked to the ground 15 feet away from the tree.  What angle does the rope make with the ground?</a:t>
                </a:r>
              </a:p>
              <a:p>
                <a:pPr marL="971550" lvl="1" indent="-514350">
                  <a:buFont typeface="+mj-lt"/>
                  <a:buAutoNum type="alphaUcPeriod"/>
                </a:pPr>
                <a:r>
                  <a:rPr lang="en-US" dirty="0" smtClean="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63</m:t>
                        </m:r>
                      </m:e>
                      <m:sup>
                        <m:r>
                          <a:rPr lang="en-US" i="1">
                            <a:latin typeface="Cambria Math" panose="02040503050406030204" pitchFamily="18" charset="0"/>
                            <a:ea typeface="Cambria Math" panose="02040503050406030204" pitchFamily="18" charset="0"/>
                          </a:rPr>
                          <m:t>∘</m:t>
                        </m:r>
                      </m:sup>
                    </m:sSup>
                  </m:oMath>
                </a14:m>
                <a:endParaRPr lang="en-US" dirty="0" smtClean="0"/>
              </a:p>
              <a:p>
                <a:pPr marL="971550" lvl="1" indent="-514350">
                  <a:buFont typeface="+mj-lt"/>
                  <a:buAutoNum type="alphaUcPeriod"/>
                </a:pP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6</m:t>
                        </m:r>
                        <m:r>
                          <a:rPr lang="en-US" b="0" i="1" smtClean="0">
                            <a:latin typeface="Cambria Math" panose="02040503050406030204" pitchFamily="18" charset="0"/>
                          </a:rPr>
                          <m:t>0</m:t>
                        </m:r>
                      </m:e>
                      <m:sup>
                        <m:r>
                          <a:rPr lang="en-US" i="1">
                            <a:latin typeface="Cambria Math" panose="02040503050406030204" pitchFamily="18" charset="0"/>
                            <a:ea typeface="Cambria Math" panose="02040503050406030204" pitchFamily="18" charset="0"/>
                          </a:rPr>
                          <m:t>∘</m:t>
                        </m:r>
                      </m:sup>
                    </m:sSup>
                  </m:oMath>
                </a14:m>
                <a:endParaRPr lang="en-US" dirty="0" smtClean="0"/>
              </a:p>
              <a:p>
                <a:pPr marL="971550" lvl="1" indent="-514350">
                  <a:buFont typeface="+mj-lt"/>
                  <a:buAutoNum type="alphaUcPeriod"/>
                </a:pPr>
                <a:r>
                  <a:rPr lang="en-US" dirty="0"/>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30</m:t>
                        </m:r>
                      </m:e>
                      <m:sup>
                        <m:r>
                          <a:rPr lang="en-US" i="1">
                            <a:latin typeface="Cambria Math" panose="02040503050406030204" pitchFamily="18" charset="0"/>
                            <a:ea typeface="Cambria Math" panose="02040503050406030204" pitchFamily="18" charset="0"/>
                          </a:rPr>
                          <m:t>∘</m:t>
                        </m:r>
                      </m:sup>
                    </m:sSup>
                  </m:oMath>
                </a14:m>
                <a:endParaRPr lang="en-US" dirty="0" smtClean="0"/>
              </a:p>
              <a:p>
                <a:pPr marL="971550" lvl="1" indent="-514350">
                  <a:buFont typeface="+mj-lt"/>
                  <a:buAutoNum type="alphaUcPeriod"/>
                </a:pPr>
                <a:r>
                  <a:rPr lang="en-US" dirty="0"/>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27</m:t>
                        </m:r>
                      </m:e>
                      <m:sup>
                        <m:r>
                          <a:rPr lang="en-US" i="1">
                            <a:latin typeface="Cambria Math" panose="02040503050406030204" pitchFamily="18" charset="0"/>
                            <a:ea typeface="Cambria Math" panose="02040503050406030204" pitchFamily="18" charset="0"/>
                          </a:rPr>
                          <m:t>∘</m:t>
                        </m:r>
                      </m:sup>
                    </m:sSup>
                  </m:oMath>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0">
                <a:blip r:embed="rId2"/>
                <a:stretch>
                  <a:fillRect l="-1704" t="-2830" r="-2296"/>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7812" y="3352800"/>
            <a:ext cx="3748363" cy="3085542"/>
          </a:xfrm>
          <a:prstGeom prst="rect">
            <a:avLst/>
          </a:prstGeom>
        </p:spPr>
      </p:pic>
    </p:spTree>
    <p:extLst>
      <p:ext uri="{BB962C8B-B14F-4D97-AF65-F5344CB8AC3E}">
        <p14:creationId xmlns:p14="http://schemas.microsoft.com/office/powerpoint/2010/main" val="144964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p:cNvSpPr>
          <p:nvPr/>
        </p:nvSpPr>
        <p:spPr bwMode="auto">
          <a:xfrm>
            <a:off x="558800" y="141288"/>
            <a:ext cx="80914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Making a Motion Diagram</a:t>
            </a:r>
          </a:p>
        </p:txBody>
      </p:sp>
      <p:pic>
        <p:nvPicPr>
          <p:cNvPr id="31747" name="Picture 5" descr="01_02_Figure"/>
          <p:cNvPicPr>
            <a:picLocks noChangeAspect="1" noChangeArrowheads="1"/>
          </p:cNvPicPr>
          <p:nvPr/>
        </p:nvPicPr>
        <p:blipFill>
          <a:blip r:embed="rId3">
            <a:extLst>
              <a:ext uri="{28A0092B-C50C-407E-A947-70E740481C1C}">
                <a14:useLocalDpi xmlns:a14="http://schemas.microsoft.com/office/drawing/2010/main" val="0"/>
              </a:ext>
            </a:extLst>
          </a:blip>
          <a:srcRect b="2701"/>
          <a:stretch>
            <a:fillRect/>
          </a:stretch>
        </p:blipFill>
        <p:spPr bwMode="auto">
          <a:xfrm>
            <a:off x="541338" y="723900"/>
            <a:ext cx="374650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6" descr="01_03_Figure"/>
          <p:cNvPicPr>
            <a:picLocks noChangeAspect="1" noChangeArrowheads="1"/>
          </p:cNvPicPr>
          <p:nvPr/>
        </p:nvPicPr>
        <p:blipFill>
          <a:blip r:embed="rId4">
            <a:extLst>
              <a:ext uri="{28A0092B-C50C-407E-A947-70E740481C1C}">
                <a14:useLocalDpi xmlns:a14="http://schemas.microsoft.com/office/drawing/2010/main" val="0"/>
              </a:ext>
            </a:extLst>
          </a:blip>
          <a:srcRect b="7866"/>
          <a:stretch>
            <a:fillRect/>
          </a:stretch>
        </p:blipFill>
        <p:spPr bwMode="auto">
          <a:xfrm>
            <a:off x="4608513" y="2684463"/>
            <a:ext cx="4054475"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8"/>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1-14</a:t>
            </a:r>
          </a:p>
        </p:txBody>
      </p:sp>
    </p:spTree>
    <p:extLst>
      <p:ext uri="{BB962C8B-B14F-4D97-AF65-F5344CB8AC3E}">
        <p14:creationId xmlns:p14="http://schemas.microsoft.com/office/powerpoint/2010/main" val="21820713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Motion Diagram</a:t>
            </a:r>
            <a:endParaRPr lang="en-US" dirty="0"/>
          </a:p>
        </p:txBody>
      </p:sp>
      <p:sp>
        <p:nvSpPr>
          <p:cNvPr id="6" name="Content Placeholder 2"/>
          <p:cNvSpPr>
            <a:spLocks noGrp="1"/>
          </p:cNvSpPr>
          <p:nvPr>
            <p:ph idx="1"/>
          </p:nvPr>
        </p:nvSpPr>
        <p:spPr>
          <a:xfrm>
            <a:off x="609600" y="1905000"/>
            <a:ext cx="7924800" cy="685799"/>
          </a:xfrm>
        </p:spPr>
        <p:txBody>
          <a:bodyPr>
            <a:normAutofit fontScale="70000" lnSpcReduction="20000"/>
          </a:bodyPr>
          <a:lstStyle/>
          <a:p>
            <a:pPr marL="0" indent="0">
              <a:buNone/>
            </a:pPr>
            <a:r>
              <a:rPr lang="en-US" dirty="0" smtClean="0"/>
              <a:t>Like a camera taking pictures in equal time intervals, i.e. 1 </a:t>
            </a:r>
            <a:r>
              <a:rPr lang="en-US" dirty="0" err="1" smtClean="0"/>
              <a:t>f.p.s</a:t>
            </a:r>
            <a:r>
              <a:rPr lang="en-US" dirty="0" smtClean="0"/>
              <a:t>.</a:t>
            </a:r>
            <a:endParaRPr lang="en-US" dirty="0"/>
          </a:p>
        </p:txBody>
      </p:sp>
      <p:cxnSp>
        <p:nvCxnSpPr>
          <p:cNvPr id="7" name="Straight Arrow Connector 6"/>
          <p:cNvCxnSpPr/>
          <p:nvPr/>
        </p:nvCxnSpPr>
        <p:spPr>
          <a:xfrm flipH="1">
            <a:off x="5740400" y="4584119"/>
            <a:ext cx="226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383121" y="4584119"/>
            <a:ext cx="226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990600" y="4584119"/>
            <a:ext cx="226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2" descr="http://www.asphaltandrubber.com/wp-content/gallery/2013-kawasaki-ninja-z800-z800e/2013-kawasaki-ninja-z8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3505219"/>
            <a:ext cx="1025842" cy="7700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asphaltandrubber.com/wp-content/gallery/2013-kawasaki-ninja-z800-z800e/2013-kawasaki-ninja-z8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0800" y="3505219"/>
            <a:ext cx="1025842" cy="7700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asphaltandrubber.com/wp-content/gallery/2013-kawasaki-ninja-z800-z800e/2013-kawasaki-ninja-z8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0200" y="3505219"/>
            <a:ext cx="1025842" cy="7700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asphaltandrubber.com/wp-content/gallery/2013-kawasaki-ninja-z800-z800e/2013-kawasaki-ninja-z8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505219"/>
            <a:ext cx="1025842" cy="77006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696200" y="3124200"/>
            <a:ext cx="444352" cy="369332"/>
          </a:xfrm>
          <a:prstGeom prst="rect">
            <a:avLst/>
          </a:prstGeom>
          <a:noFill/>
        </p:spPr>
        <p:txBody>
          <a:bodyPr wrap="none" rtlCol="0">
            <a:spAutoFit/>
          </a:bodyPr>
          <a:lstStyle/>
          <a:p>
            <a:r>
              <a:rPr lang="en-US" dirty="0" smtClean="0"/>
              <a:t>1 s</a:t>
            </a:r>
            <a:endParaRPr lang="en-US" dirty="0"/>
          </a:p>
        </p:txBody>
      </p:sp>
      <p:sp>
        <p:nvSpPr>
          <p:cNvPr id="23" name="TextBox 22"/>
          <p:cNvSpPr txBox="1"/>
          <p:nvPr/>
        </p:nvSpPr>
        <p:spPr>
          <a:xfrm>
            <a:off x="5518076" y="3134882"/>
            <a:ext cx="444352" cy="369332"/>
          </a:xfrm>
          <a:prstGeom prst="rect">
            <a:avLst/>
          </a:prstGeom>
          <a:noFill/>
        </p:spPr>
        <p:txBody>
          <a:bodyPr wrap="none" rtlCol="0">
            <a:spAutoFit/>
          </a:bodyPr>
          <a:lstStyle/>
          <a:p>
            <a:r>
              <a:rPr lang="en-US" dirty="0" smtClean="0"/>
              <a:t>2 s</a:t>
            </a:r>
            <a:endParaRPr lang="en-US" dirty="0"/>
          </a:p>
        </p:txBody>
      </p:sp>
      <p:sp>
        <p:nvSpPr>
          <p:cNvPr id="24" name="TextBox 23"/>
          <p:cNvSpPr txBox="1"/>
          <p:nvPr/>
        </p:nvSpPr>
        <p:spPr>
          <a:xfrm>
            <a:off x="3232076" y="3164792"/>
            <a:ext cx="444352" cy="369332"/>
          </a:xfrm>
          <a:prstGeom prst="rect">
            <a:avLst/>
          </a:prstGeom>
          <a:noFill/>
        </p:spPr>
        <p:txBody>
          <a:bodyPr wrap="none" rtlCol="0">
            <a:spAutoFit/>
          </a:bodyPr>
          <a:lstStyle/>
          <a:p>
            <a:r>
              <a:rPr lang="en-US" dirty="0" smtClean="0"/>
              <a:t>3 s</a:t>
            </a:r>
            <a:endParaRPr lang="en-US" dirty="0"/>
          </a:p>
        </p:txBody>
      </p:sp>
      <p:sp>
        <p:nvSpPr>
          <p:cNvPr id="25" name="TextBox 24"/>
          <p:cNvSpPr txBox="1"/>
          <p:nvPr/>
        </p:nvSpPr>
        <p:spPr>
          <a:xfrm>
            <a:off x="762000" y="3165011"/>
            <a:ext cx="444352" cy="369332"/>
          </a:xfrm>
          <a:prstGeom prst="rect">
            <a:avLst/>
          </a:prstGeom>
          <a:noFill/>
        </p:spPr>
        <p:txBody>
          <a:bodyPr wrap="none" rtlCol="0">
            <a:spAutoFit/>
          </a:bodyPr>
          <a:lstStyle/>
          <a:p>
            <a:r>
              <a:rPr lang="en-US" dirty="0" smtClean="0"/>
              <a:t>4 s</a:t>
            </a:r>
            <a:endParaRPr lang="en-US" dirty="0"/>
          </a:p>
        </p:txBody>
      </p:sp>
    </p:spTree>
    <p:extLst>
      <p:ext uri="{BB962C8B-B14F-4D97-AF65-F5344CB8AC3E}">
        <p14:creationId xmlns:p14="http://schemas.microsoft.com/office/powerpoint/2010/main" val="359535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p:cNvSpPr>
          <p:nvPr/>
        </p:nvSpPr>
        <p:spPr bwMode="auto">
          <a:xfrm>
            <a:off x="558800" y="141288"/>
            <a:ext cx="80914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r">
              <a:defRPr sz="2400">
                <a:solidFill>
                  <a:schemeClr val="tx1"/>
                </a:solidFill>
                <a:latin typeface="Arial" panose="020B0604020202020204" pitchFamily="34" charset="0"/>
                <a:cs typeface="Arial" panose="020B0604020202020204" pitchFamily="34" charset="0"/>
              </a:defRPr>
            </a:lvl1pPr>
            <a:lvl2pPr marL="742950" indent="-285750" algn="r">
              <a:defRPr sz="2400">
                <a:solidFill>
                  <a:schemeClr val="tx1"/>
                </a:solidFill>
                <a:latin typeface="Arial" panose="020B0604020202020204" pitchFamily="34" charset="0"/>
                <a:cs typeface="Arial" panose="020B0604020202020204" pitchFamily="34" charset="0"/>
              </a:defRPr>
            </a:lvl2pPr>
            <a:lvl3pPr marL="1143000" indent="-228600" algn="r">
              <a:defRPr sz="2400">
                <a:solidFill>
                  <a:schemeClr val="tx1"/>
                </a:solidFill>
                <a:latin typeface="Arial" panose="020B0604020202020204" pitchFamily="34" charset="0"/>
                <a:cs typeface="Arial" panose="020B0604020202020204" pitchFamily="34" charset="0"/>
              </a:defRPr>
            </a:lvl3pPr>
            <a:lvl4pPr marL="1600200" indent="-228600" algn="r">
              <a:defRPr sz="2400">
                <a:solidFill>
                  <a:schemeClr val="tx1"/>
                </a:solidFill>
                <a:latin typeface="Arial" panose="020B0604020202020204" pitchFamily="34" charset="0"/>
                <a:cs typeface="Arial" panose="020B0604020202020204" pitchFamily="34" charset="0"/>
              </a:defRPr>
            </a:lvl4pPr>
            <a:lvl5pPr marL="2057400" indent="-228600" algn="r">
              <a:defRPr sz="2400">
                <a:solidFill>
                  <a:schemeClr val="tx1"/>
                </a:solidFill>
                <a:latin typeface="Arial" panose="020B0604020202020204" pitchFamily="34" charset="0"/>
                <a:cs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l" eaLnBrk="1" hangingPunct="1"/>
            <a:r>
              <a:rPr lang="en-US" altLang="en-US" sz="3000">
                <a:solidFill>
                  <a:srgbClr val="662A6D"/>
                </a:solidFill>
              </a:rPr>
              <a:t>Examples of Motion Diagrams</a:t>
            </a:r>
          </a:p>
        </p:txBody>
      </p:sp>
      <p:pic>
        <p:nvPicPr>
          <p:cNvPr id="33795" name="Picture 9" descr="01_Pg04_UnFigure"/>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1727200" y="711200"/>
            <a:ext cx="5686425"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11"/>
          <p:cNvSpPr>
            <a:spLocks/>
          </p:cNvSpPr>
          <p:nvPr/>
        </p:nvSpPr>
        <p:spPr bwMode="auto">
          <a:xfrm>
            <a:off x="8151813" y="650557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r" defTabSz="822325">
              <a:defRPr sz="2400">
                <a:solidFill>
                  <a:schemeClr val="tx1"/>
                </a:solidFill>
                <a:latin typeface="Arial" panose="020B0604020202020204" pitchFamily="34" charset="0"/>
                <a:cs typeface="Arial" panose="020B0604020202020204" pitchFamily="34" charset="0"/>
              </a:defRPr>
            </a:lvl1pPr>
            <a:lvl2pPr marL="742950" indent="-285750" algn="r" defTabSz="822325">
              <a:defRPr sz="2400">
                <a:solidFill>
                  <a:schemeClr val="tx1"/>
                </a:solidFill>
                <a:latin typeface="Arial" panose="020B0604020202020204" pitchFamily="34" charset="0"/>
                <a:cs typeface="Arial" panose="020B0604020202020204" pitchFamily="34" charset="0"/>
              </a:defRPr>
            </a:lvl2pPr>
            <a:lvl3pPr marL="1143000" indent="-228600" algn="r" defTabSz="822325">
              <a:defRPr sz="2400">
                <a:solidFill>
                  <a:schemeClr val="tx1"/>
                </a:solidFill>
                <a:latin typeface="Arial" panose="020B0604020202020204" pitchFamily="34" charset="0"/>
                <a:cs typeface="Arial" panose="020B0604020202020204" pitchFamily="34" charset="0"/>
              </a:defRPr>
            </a:lvl3pPr>
            <a:lvl4pPr marL="1600200" indent="-228600" algn="r" defTabSz="822325">
              <a:defRPr sz="2400">
                <a:solidFill>
                  <a:schemeClr val="tx1"/>
                </a:solidFill>
                <a:latin typeface="Arial" panose="020B0604020202020204" pitchFamily="34" charset="0"/>
                <a:cs typeface="Arial" panose="020B0604020202020204" pitchFamily="34" charset="0"/>
              </a:defRPr>
            </a:lvl4pPr>
            <a:lvl5pPr marL="2057400" indent="-228600" algn="r" defTabSz="822325">
              <a:defRPr sz="2400">
                <a:solidFill>
                  <a:schemeClr val="tx1"/>
                </a:solidFill>
                <a:latin typeface="Arial" panose="020B0604020202020204" pitchFamily="34" charset="0"/>
                <a:cs typeface="Arial" panose="020B0604020202020204" pitchFamily="34" charset="0"/>
              </a:defRPr>
            </a:lvl5pPr>
            <a:lvl6pPr marL="25146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algn="r" defTabSz="822325"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0000"/>
                </a:solidFill>
                <a:ea typeface="ヒラギノ角ゴ Pro W3" pitchFamily="48" charset="-128"/>
              </a:rPr>
              <a:t>Slide 1-15</a:t>
            </a:r>
          </a:p>
        </p:txBody>
      </p:sp>
    </p:spTree>
    <p:extLst>
      <p:ext uri="{BB962C8B-B14F-4D97-AF65-F5344CB8AC3E}">
        <p14:creationId xmlns:p14="http://schemas.microsoft.com/office/powerpoint/2010/main" val="331854602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A9B5CEA1756C410C9515D5B451180992"/>
  <p:tag name="TPVERSION" val="5"/>
  <p:tag name="TPFULLVERSION" val="5.2.1.3179"/>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0"/>
  <p:tag name="QUESTIONANSWER" val="A"/>
  <p:tag name="QUESTIONDIFFICULTY" val=" 0"/>
  <p:tag name="QUESTIONPOINTS" val=" 1"/>
  <p:tag name="QUESTIONCHANCES" val=" 1"/>
  <p:tag name="QUESTIONTIMER" val="00:30"/>
  <p:tag name="QUESTIONCHOICESTYPE" val=" 1"/>
  <p:tag name="QUESTIONCHARTTYPE" val="0"/>
  <p:tag name="MANUALQUESTIONSTART" val="No"/>
</p:tagLst>
</file>

<file path=ppt/tags/tag11.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1"/>
  <p:tag name="QUESTIONANSWER" val="C"/>
  <p:tag name="QUESTIONDIFFICULTY" val=" 0"/>
  <p:tag name="QUESTIONPOINTS" val=" 1"/>
  <p:tag name="QUESTIONCHANCES" val=" 1"/>
  <p:tag name="QUESTIONTIMER" val="00:30"/>
  <p:tag name="QUESTIONCHOICESTYPE" val=" 1"/>
  <p:tag name="QUESTIONCHARTTYPE" val="0"/>
  <p:tag name="MANUALQUESTIONSTART" val="No"/>
</p:tagLst>
</file>

<file path=ppt/tags/tag12.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A30DF939312E493DAFA438B47A4AB691&lt;/guid&gt;&#10;        &lt;description /&gt;&#10;        &lt;date&gt;4/18/2014 2:13:3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CDE439277A94108BC7C3B6FC27FD9EA&lt;/guid&gt;&#10;            &lt;repollguid&gt;F67BA730391944A5BEE3C73C17EFE9F7&lt;/repollguid&gt;&#10;            &lt;sourceid&gt;E8C54573186146B9AE087A6783290BFF&lt;/sourceid&gt;&#10;            &lt;questiontext&gt;Where is this motorcycle?&lt;/questiontext&gt;&#10;            &lt;anonymous&gt;True&lt;/anonymous&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DCABDF77BFB49719BC528B5034333E5&lt;/guid&gt;&#10;                    &lt;answertext&gt;(3m,5m)&lt;/answertext&gt;&#10;                    &lt;valuetype&gt;0&lt;/valuetype&gt;&#10;                &lt;/answer&gt;&#10;                &lt;answer&gt;&#10;                    &lt;guid&gt;672D8D2EF7D248F69061AA1754CA45E7&lt;/guid&gt;&#10;                    &lt;answertext&gt;(5m,3m)&lt;/answertext&gt;&#10;                    &lt;valuetype&gt;0&lt;/valuetype&gt;&#10;                &lt;/answer&gt;&#10;                &lt;answer&gt;&#10;                    &lt;guid&gt;347566DA1E934C2CA4440B843E9EFA61&lt;/guid&gt;&#10;                    &lt;answertext&gt;5m&lt;/answertext&gt;&#10;                    &lt;valuetype&gt;0&lt;/valuetype&gt;&#10;                &lt;/answer&gt;&#10;                &lt;answer&gt;&#10;                    &lt;guid&gt;94F7F28828EA48B68F72CE2021F98DB0&lt;/guid&gt;&#10;                    &lt;answertext&gt;(4m,1m)&lt;/answertext&gt;&#10;                    &lt;valuetype&gt;0&lt;/valuetype&gt;&#10;                &lt;/answer&gt;&#10;            &lt;/answers&gt;&#10;        &lt;/multichoice&gt;&#10;    &lt;/questions&gt;&#10;&lt;/questionlist&gt;"/>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1"/>
</p:tagLst>
</file>

<file path=ppt/tags/tag15.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C"/>
  <p:tag name="QUESTIONDIFFICULTY" val=" 0"/>
  <p:tag name="QUESTIONPOINTS" val=" 1"/>
  <p:tag name="QUESTIONCHANCES" val=" 1"/>
  <p:tag name="QUESTIONTIMER" val="00:30"/>
  <p:tag name="QUESTIONCHOICESTYPE" val=" 1"/>
  <p:tag name="QUESTIONCHARTTYPE" val="0"/>
  <p:tag name="MANUALQUESTIONSTART" val="No"/>
</p:tagLst>
</file>

<file path=ppt/tags/tag16.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4B347FC6F62C4B439EE9772DA1E904DC&lt;/guid&gt;&#10;        &lt;description /&gt;&#10;        &lt;date&gt;4/18/2014 2:21:2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C1A682C336F4261A04D0A58C07F4A7C&lt;/guid&gt;&#10;            &lt;repollguid&gt;347782287A8A411DAAC11563D34AC565&lt;/repollguid&gt;&#10;            &lt;sourceid&gt;B19F7320F4DC4707A300AAA74781F469&lt;/sourceid&gt;&#10;            &lt;questiontext&gt;QQ1 What is the difference in order of magnitude between these two number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23BAE1AFA9394947ADAC6D2EB6AAB169&lt;/guid&gt;&#10;                    &lt;answertext&gt;4&lt;/answertext&gt;&#10;                    &lt;valuetype&gt;0&lt;/valuetype&gt;&#10;                &lt;/answer&gt;&#10;                &lt;answer&gt;&#10;                    &lt;guid&gt;35A2EC369A4A4F71AA351F060173DA68&lt;/guid&gt;&#10;                    &lt;answertext&gt;16&lt;/answertext&gt;&#10;                    &lt;valuetype&gt;0&lt;/valuetype&gt;&#10;                &lt;/answer&gt;&#10;                &lt;answer&gt;&#10;                    &lt;guid&gt;BC770361B09C4A01817B72CCB575066B&lt;/guid&gt;&#10;                    &lt;answertext&gt;22&lt;/answertext&gt;&#10;                    &lt;valuetype&gt;0&lt;/valuetype&gt;&#10;                &lt;/answer&gt;&#10;                &lt;answer&gt;&#10;                    &lt;guid&gt;DA3D40DC5AB440289006C78FDE0BD986&lt;/guid&gt;&#10;                    &lt;answertext&gt;11&lt;/answertext&gt;&#10;                    &lt;valuetype&gt;0&lt;/valuetype&gt;&#10;                &lt;/answer&gt;&#10;            &lt;/answers&gt;&#10;        &lt;/multichoice&gt;&#10;    &lt;/questions&gt;&#10;&lt;/questionlist&gt;"/>
</p:tagLst>
</file>

<file path=ppt/tags/tag17.xml><?xml version="1.0" encoding="utf-8"?>
<p:tagLst xmlns:a="http://schemas.openxmlformats.org/drawingml/2006/main" xmlns:r="http://schemas.openxmlformats.org/officeDocument/2006/relationships" xmlns:p="http://schemas.openxmlformats.org/presentationml/2006/main">
  <p:tag name="ZEROBASED" val="False"/>
</p:tagLst>
</file>

<file path=ppt/tags/tag18.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19.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27EAE95274104DDCA378CC4563846821&lt;/guid&gt;&#10;        &lt;description /&gt;&#10;        &lt;date&gt;4/18/2014 2:26:2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7A32AE1AD0844E7AA1566140D64C483&lt;/guid&gt;&#10;            &lt;repollguid&gt;3443D018FC01406299621107F3FDE6D9&lt;/repollguid&gt;&#10;            &lt;sourceid&gt;71ADBC466A7F4585B263E577DF8DE103&lt;/sourceid&gt;&#10;            &lt;questiontext&gt;QQ2 Which value is more precis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A4830CB923D4FFC825EC3481E1F0675&lt;/guid&gt;&#10;                    &lt;answertext&gt;9.8  m  s 2  &lt;/answertext&gt;&#10;                    &lt;valuetype&gt;0&lt;/valuetype&gt;&#10;                &lt;/answer&gt;&#10;                &lt;answer&gt;&#10;                    &lt;guid&gt;B41E3EC7E8EC4632A07B46A7D8F25AB7&lt;/guid&gt;&#10;                    &lt;answertext&gt;9.81  m  s 2  &lt;/answertext&gt;&#10;                    &lt;valuetype&gt;0&lt;/valuetype&gt;&#10;                &lt;/answer&gt;&#10;                &lt;answer&gt;&#10;                    &lt;guid&gt;8071B7026A0148E49262CEBCF4522968&lt;/guid&gt;&#10;                    &lt;answertext&gt;9.800  m  s 2  &lt;/answertext&gt;&#10;                    &lt;valuetype&gt;0&lt;/valuetype&gt;&#10;                &lt;/answer&gt;&#10;                &lt;answer&gt;&#10;                    &lt;guid&gt;7F5C91BBD92944DBBF1CD97A9A839523&lt;/guid&gt;&#10;                    &lt;answertext&gt;neither&lt;/answertext&gt;&#10;                    &lt;valuetype&gt;0&lt;/valuetype&gt;&#10;                &lt;/answer&gt;&#10;            &lt;/answers&gt;&#10;        &lt;/multichoice&gt;&#10;    &lt;/questions&gt;&#10;&lt;/questionlist&gt;"/>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20.xml><?xml version="1.0" encoding="utf-8"?>
<p:tagLst xmlns:a="http://schemas.openxmlformats.org/drawingml/2006/main" xmlns:r="http://schemas.openxmlformats.org/officeDocument/2006/relationships" xmlns:p="http://schemas.openxmlformats.org/presentationml/2006/main">
  <p:tag name="ZEROBASED" val="False"/>
</p:tagLst>
</file>

<file path=ppt/tags/tag21.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22.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A"/>
  <p:tag name="QUESTIONDIFFICULTY" val=" 0"/>
  <p:tag name="QUESTIONPOINTS" val=" 1"/>
  <p:tag name="QUESTIONCHANCES" val=" 1"/>
  <p:tag name="QUESTIONTIMER" val="00:30"/>
  <p:tag name="QUESTIONCHOICESTYPE" val=" 1"/>
  <p:tag name="QUESTIONCHARTTYPE" val="0"/>
  <p:tag name="MANUALQUESTIONSTART" val="No"/>
</p:tagLst>
</file>

<file path=ppt/tags/tag23.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B"/>
  <p:tag name="QUESTIONDIFFICULTY" val=" 0"/>
  <p:tag name="QUESTIONPOINTS" val=" 1"/>
  <p:tag name="QUESTIONCHANCES" val=" 1"/>
  <p:tag name="QUESTIONTIMER" val="00:30"/>
  <p:tag name="QUESTIONCHOICESTYPE" val=" 1"/>
  <p:tag name="QUESTIONCHARTTYPE" val="0"/>
  <p:tag name="MANUALQUESTIONSTART" val="No"/>
</p:tagLst>
</file>

<file path=ppt/tags/tag24.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29E6BD5072614213BD0AB45CADF1F057&lt;/guid&gt;&#10;        &lt;description /&gt;&#10;        &lt;date&gt;4/18/2014 2:17:4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7C52B4D4390445BBB505E3F5D435A2A&lt;/guid&gt;&#10;            &lt;repollguid&gt;5BEA351278894B6DACDEEEBD6CC84EFA&lt;/repollguid&gt;&#10;            &lt;sourceid&gt;9868281C4505426CA4C3B1ACEDE0C752&lt;/sourceid&gt;&#10;            &lt;questiontext&gt;QQ What is velocity?&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7B4498134F742EEB2D065A353F163DD&lt;/guid&gt;&#10;                    &lt;answertext&gt;The speed of an object in motion&lt;/answertext&gt;&#10;                    &lt;valuetype&gt;0&lt;/valuetype&gt;&#10;                &lt;/answer&gt;&#10;                &lt;answer&gt;&#10;                    &lt;guid&gt;ADED0A7F4EFF4BD7A14BD947424DD1CF&lt;/guid&gt;&#10;                    &lt;answertext&gt;The momentum of an object&lt;/answertext&gt;&#10;                    &lt;valuetype&gt;0&lt;/valuetype&gt;&#10;                &lt;/answer&gt;&#10;                &lt;answer&gt;&#10;                    &lt;guid&gt;78624A4712184677A920B8626D7A1208&lt;/guid&gt;&#10;                    &lt;answertext&gt;The speed and direction of an object in motion&lt;/answertext&gt;&#10;                    &lt;valuetype&gt;0&lt;/valuetype&gt;&#10;                &lt;/answer&gt;&#10;                &lt;answer&gt;&#10;                    &lt;guid&gt;125096E582B64E6692F720B7FA114107&lt;/guid&gt;&#10;                    &lt;answertext&gt;The rate-of-change of speed of an object&lt;/answertext&gt;&#10;                    &lt;valuetype&gt;0&lt;/valuetype&gt;&#10;                &lt;/answer&gt;&#10;            &lt;/answers&gt;&#10;        &lt;/multichoice&gt;&#10;    &lt;/questions&gt;&#10;&lt;/questionlist&gt;"/>
</p:tagLst>
</file>

<file path=ppt/tags/tag25.xml><?xml version="1.0" encoding="utf-8"?>
<p:tagLst xmlns:a="http://schemas.openxmlformats.org/drawingml/2006/main" xmlns:r="http://schemas.openxmlformats.org/officeDocument/2006/relationships" xmlns:p="http://schemas.openxmlformats.org/presentationml/2006/main">
  <p:tag name="ZEROBASED" val="False"/>
</p:tagLst>
</file>

<file path=ppt/tags/tag26.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1"/>
</p:tagLst>
</file>

<file path=ppt/tags/tag27.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27EAE95274104DDCA378CC4563846821&lt;/guid&gt;&#10;        &lt;description /&gt;&#10;        &lt;date&gt;4/18/2014 2:26:2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B531DDEDFE24CDBB57D96B305EB5E7F&lt;/guid&gt;&#10;            &lt;repollguid&gt;3443D018FC01406299621107F3FDE6D9&lt;/repollguid&gt;&#10;            &lt;sourceid&gt;71ADBC466A7F4585B263E577DF8DE103&lt;/sourceid&gt;&#10;            &lt;questiontext&gt;Which value is more accurat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A4830CB923D4FFC825EC3481E1F0675&lt;/guid&gt;&#10;                    &lt;answertext&gt;9.8  m  s 2  &lt;/answertext&gt;&#10;                    &lt;valuetype&gt;0&lt;/valuetype&gt;&#10;                &lt;/answer&gt;&#10;                &lt;answer&gt;&#10;                    &lt;guid&gt;B41E3EC7E8EC4632A07B46A7D8F25AB7&lt;/guid&gt;&#10;                    &lt;answertext&gt;9.81  m  s 2  &lt;/answertext&gt;&#10;                    &lt;valuetype&gt;0&lt;/valuetype&gt;&#10;                &lt;/answer&gt;&#10;                &lt;answer&gt;&#10;                    &lt;guid&gt;8071B7026A0148E49262CEBCF4522968&lt;/guid&gt;&#10;                    &lt;answertext&gt;9.800  m  s 2  &lt;/answertext&gt;&#10;                    &lt;valuetype&gt;0&lt;/valuetype&gt;&#10;                &lt;/answer&gt;&#10;                &lt;answer&gt;&#10;                    &lt;guid&gt;7F5C91BBD92944DBBF1CD97A9A839523&lt;/guid&gt;&#10;                    &lt;answertext&gt;neither&lt;/answertext&gt;&#10;                    &lt;valuetype&gt;0&lt;/valuetype&gt;&#10;                &lt;/answer&gt;&#10;            &lt;/answers&gt;&#10;        &lt;/multichoice&gt;&#10;    &lt;/questions&gt;&#10;&lt;/questionlist&gt;"/>
</p:tagLst>
</file>

<file path=ppt/tags/tag28.xml><?xml version="1.0" encoding="utf-8"?>
<p:tagLst xmlns:a="http://schemas.openxmlformats.org/drawingml/2006/main" xmlns:r="http://schemas.openxmlformats.org/officeDocument/2006/relationships" xmlns:p="http://schemas.openxmlformats.org/presentationml/2006/main">
  <p:tag name="ZEROBASED" val="False"/>
</p:tagLst>
</file>

<file path=ppt/tags/tag29.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3.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7DEAC4A90B274CBC94D34C6CE628BB1B&lt;/guid&gt;&#10;        &lt;description /&gt;&#10;        &lt;date&gt;4/18/2014 1:55:5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30B23A12CCA4D9BBF1245DE2F6FCAC3&lt;/guid&gt;&#10;            &lt;repollguid&gt;C10530877CF547589C397434223721CB&lt;/repollguid&gt;&#10;            &lt;sourceid&gt;3570EA9CE8394DCD825DFDDA900492B0&lt;/sourceid&gt;&#10;            &lt;questiontext&gt;QQ What kind of motion is a car with cruise control on at 60 mph going straigh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84A65FEC76E4B8EB5DFFB290DD6AB1C&lt;/guid&gt;&#10;                    &lt;answertext&gt;Circular&lt;/answertext&gt;&#10;                    &lt;valuetype&gt;0&lt;/valuetype&gt;&#10;                &lt;/answer&gt;&#10;                &lt;answer&gt;&#10;                    &lt;guid&gt;E7EB71C0615C453E8F175AD155A5E216&lt;/guid&gt;&#10;                    &lt;answertext&gt;Uniform&lt;/answertext&gt;&#10;                    &lt;valuetype&gt;0&lt;/valuetype&gt;&#10;                &lt;/answer&gt;&#10;                &lt;answer&gt;&#10;                    &lt;guid&gt;BAB28981A26B4F3A95CEDED9D0B5D7F8&lt;/guid&gt;&#10;                    &lt;answertext&gt;Non-Uniform&lt;/answertext&gt;&#10;                    &lt;valuetype&gt;0&lt;/valuetype&gt;&#10;                &lt;/answer&gt;&#10;                &lt;answer&gt;&#10;                    &lt;guid&gt;7A03BA8E155748ADBA4484F014B2E708&lt;/guid&gt;&#10;                    &lt;answertext&gt;Rotational&lt;/answertext&gt;&#10;                    &lt;valuetype&gt;0&lt;/valuetype&gt;&#10;                &lt;/answer&gt;&#10;                &lt;answer&gt;&#10;                    &lt;guid&gt;5AF33F18EE8C4587B29A47ABBBAE86BE&lt;/guid&gt;&#10;                    &lt;answertext&gt;Accelerated&lt;/answertext&gt;&#10;                    &lt;valuetype&gt;0&lt;/valuetype&gt;&#10;                &lt;/answer&gt;&#10;            &lt;/answers&gt;&#10;        &lt;/multichoice&gt;&#10;    &lt;/questions&gt;&#10;&lt;/questionlist&gt;"/>
</p:tagLst>
</file>

<file path=ppt/tags/tag30.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3"/>
  <p:tag name="QUESTIONANSWER" val="B"/>
  <p:tag name="QUESTIONDIFFICULTY" val=" 0"/>
  <p:tag name="QUESTIONPOINTS" val=" 1"/>
  <p:tag name="QUESTIONCHANCES" val=" 1"/>
  <p:tag name="QUESTIONTIMER" val="00:30"/>
  <p:tag name="QUESTIONCHOICESTYPE" val=" 1"/>
  <p:tag name="QUESTIONCHARTTYPE" val="0"/>
  <p:tag name="MANUALQUESTIONSTART" val="No"/>
</p:tagLst>
</file>

<file path=ppt/tags/tag31.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49C72795C24544EDAEDDAEDDBD49CC9F&lt;/guid&gt;&#10;        &lt;description /&gt;&#10;        &lt;date&gt;4/19/2014 10:52:0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889B57AC9C147229509084C9D12187A&lt;/guid&gt;&#10;            &lt;repollguid&gt;6002B9F954C7420A9E025EC71C9BED04&lt;/repollguid&gt;&#10;            &lt;sourceid&gt;86D2DF93F8B84D1ABDF38B1DC9920975&lt;/sourceid&gt;&#10;            &lt;questiontext&gt;QQ What is your velocity vector if your traveling to Salt Lake City from her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1F2F8E8E1444D14AC6B06B0E9735AA0&lt;/guid&gt;&#10;                    &lt;answertext&gt;70 mph&lt;/answertext&gt;&#10;                    &lt;valuetype&gt;0&lt;/valuetype&gt;&#10;                &lt;/answer&gt;&#10;                &lt;answer&gt;&#10;                    &lt;guid&gt;194715CFDBC846BF8DA5A2866AC98D21&lt;/guid&gt;&#10;                    &lt;answertext&gt;North&lt;/answertext&gt;&#10;                    &lt;valuetype&gt;0&lt;/valuetype&gt;&#10;                &lt;/answer&gt;&#10;                &lt;answer&gt;&#10;                    &lt;guid&gt;B525F5B200554B55A4477102948773E7&lt;/guid&gt;&#10;                    &lt;answertext&gt;70 mph North&lt;/answertext&gt;&#10;                    &lt;valuetype&gt;0&lt;/valuetype&gt;&#10;                &lt;/answer&gt;&#10;                &lt;answer&gt;&#10;                    &lt;guid&gt;F795EA44F6F84DFB9E7502F08E619A37&lt;/guid&gt;&#10;                    &lt;answertext&gt;70 mph South&lt;/answertext&gt;&#10;                    &lt;valuetype&gt;0&lt;/valuetype&gt;&#10;                &lt;/answer&gt;&#10;            &lt;/answers&gt;&#10;        &lt;/multichoice&gt;&#10;    &lt;/questions&gt;&#10;&lt;/questionlist&gt;"/>
</p:tagLst>
</file>

<file path=ppt/tags/tag32.xml><?xml version="1.0" encoding="utf-8"?>
<p:tagLst xmlns:a="http://schemas.openxmlformats.org/drawingml/2006/main" xmlns:r="http://schemas.openxmlformats.org/officeDocument/2006/relationships" xmlns:p="http://schemas.openxmlformats.org/presentationml/2006/main">
  <p:tag name="ZEROBASED" val="False"/>
</p:tagLst>
</file>

<file path=ppt/tags/tag33.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34.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D0943357BC6E4ABAB9F77DAAA38F3E2E&lt;/guid&gt;&#10;        &lt;description /&gt;&#10;        &lt;date&gt;4/19/2014 10:54:19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2893511E2764DDAA3C9ABF6D880B15D&lt;/guid&gt;&#10;            &lt;repollguid&gt;94589D79D08F4CC1B44C8A3CF233DFA9&lt;/repollguid&gt;&#10;            &lt;sourceid&gt;42DC52A261F14BE68DE44C4DF9410D03&lt;/sourceid&gt;&#10;            &lt;questiontext&gt;QQ Joe Namath back pedals from the line of scrimmage at 3 m/s.  He then throws the ball forward at 20 m/s relative to himself to Jerry Rice who is running 10 m/s forward.  How fast is the ball moving relative to Jerry?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C73F21197CA4B63BE586156DEAD820B&lt;/guid&gt;&#10;                    &lt;answertext&gt;17 m/s&lt;/answertext&gt;&#10;                    &lt;valuetype&gt;0&lt;/valuetype&gt;&#10;                &lt;/answer&gt;&#10;                &lt;answer&gt;&#10;                    &lt;guid&gt;3C0064228DAA4466AC80F33FB44DC90F&lt;/guid&gt;&#10;                    &lt;answertext&gt;13 m/s&lt;/answertext&gt;&#10;                    &lt;valuetype&gt;0&lt;/valuetype&gt;&#10;                &lt;/answer&gt;&#10;                &lt;answer&gt;&#10;                    &lt;guid&gt;1B894A340E1B417C8C55334FFA74504F&lt;/guid&gt;&#10;                    &lt;answertext&gt;27 m/s&lt;/answertext&gt;&#10;                    &lt;valuetype&gt;0&lt;/valuetype&gt;&#10;                &lt;/answer&gt;&#10;                &lt;answer&gt;&#10;                    &lt;guid&gt;B070D87A6A6248EFA8D9C4A2E6D9A73F&lt;/guid&gt;&#10;                    &lt;answertext&gt;7 m/s&lt;/answertext&gt;&#10;                    &lt;valuetype&gt;0&lt;/valuetype&gt;&#10;                &lt;/answer&gt;&#10;            &lt;/answers&gt;&#10;        &lt;/multichoice&gt;&#10;    &lt;/questions&gt;&#10;&lt;/questionlist&gt;"/>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Lst>
</file>

<file path=ppt/tags/tag36.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6.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A"/>
  <p:tag name="QUESTIONDIFFICULTY" val=" 0"/>
  <p:tag name="QUESTIONPOINTS" val=" 1"/>
  <p:tag name="QUESTIONCHANCES" val=" 1"/>
  <p:tag name="QUESTIONTIMER" val="00:30"/>
  <p:tag name="QUESTIONCHOICESTYPE" val=" 1"/>
  <p:tag name="QUESTIONCHARTTYPE" val="0"/>
  <p:tag name="MANUALQUESTIONSTART" val="No"/>
</p:tagLst>
</file>

<file path=ppt/tags/tag7.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7DEAC4A90B274CBC94D34C6CE628BB1B&lt;/guid&gt;&#10;        &lt;description /&gt;&#10;        &lt;date&gt;4/18/2014 1:55:5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30B23A12CCA4D9BBF1245DE2F6FCAC3&lt;/guid&gt;&#10;            &lt;repollguid&gt;C10530877CF547589C397434223721CB&lt;/repollguid&gt;&#10;            &lt;sourceid&gt;3570EA9CE8394DCD825DFDDA900492B0&lt;/sourceid&gt;&#10;            &lt;questiontext&gt;QQ Maria is at position x = 23 m. She then undergoes a displacement ∆x = –50 m. What is her final posi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84A65FEC76E4B8EB5DFFB290DD6AB1C&lt;/guid&gt;&#10;                    &lt;answertext&gt;-27 m&lt;/answertext&gt;&#10;                    &lt;valuetype&gt;0&lt;/valuetype&gt;&#10;                &lt;/answer&gt;&#10;                &lt;answer&gt;&#10;                    &lt;guid&gt;E7EB71C0615C453E8F175AD155A5E216&lt;/guid&gt;&#10;                    &lt;answertext&gt;-50 m&lt;/answertext&gt;&#10;                    &lt;valuetype&gt;0&lt;/valuetype&gt;&#10;                &lt;/answer&gt;&#10;                &lt;answer&gt;&#10;                    &lt;guid&gt;BAB28981A26B4F3A95CEDED9D0B5D7F8&lt;/guid&gt;&#10;                    &lt;answertext&gt;23 m&lt;/answertext&gt;&#10;                    &lt;valuetype&gt;0&lt;/valuetype&gt;&#10;                &lt;/answer&gt;&#10;                &lt;answer&gt;&#10;                    &lt;guid&gt;7A03BA8E155748ADBA4484F014B2E708&lt;/guid&gt;&#10;                    &lt;answertext&gt;73 m&lt;/answertext&gt;&#10;                    &lt;valuetype&gt;0&lt;/valuetype&gt;&#10;                &lt;/answer&gt;&#10;            &lt;/answers&gt;&#10;        &lt;/multichoice&gt;&#10;    &lt;/questions&gt;&#10;&lt;/questionlist&gt;"/>
</p:tagLst>
</file>

<file path=ppt/tags/tag8.xml><?xml version="1.0" encoding="utf-8"?>
<p:tagLst xmlns:a="http://schemas.openxmlformats.org/drawingml/2006/main" xmlns:r="http://schemas.openxmlformats.org/officeDocument/2006/relationships" xmlns:p="http://schemas.openxmlformats.org/presentationml/2006/main">
  <p:tag name="ZEROBASED" val="False"/>
</p:tagLst>
</file>

<file path=ppt/tags/tag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6783</TotalTime>
  <Words>2002</Words>
  <Application>Microsoft Office PowerPoint</Application>
  <PresentationFormat>On-screen Show (4:3)</PresentationFormat>
  <Paragraphs>413</Paragraphs>
  <Slides>67</Slides>
  <Notes>41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82" baseType="lpstr">
      <vt:lpstr>ＭＳ Ｐゴシック</vt:lpstr>
      <vt:lpstr>Aharoni</vt:lpstr>
      <vt:lpstr>Arial</vt:lpstr>
      <vt:lpstr>Calibri</vt:lpstr>
      <vt:lpstr>Cambria Math</vt:lpstr>
      <vt:lpstr>Gill Sans</vt:lpstr>
      <vt:lpstr>Lucida Grande</vt:lpstr>
      <vt:lpstr>Symbol</vt:lpstr>
      <vt:lpstr>Tahoma</vt:lpstr>
      <vt:lpstr>Times</vt:lpstr>
      <vt:lpstr>Times New Roman</vt:lpstr>
      <vt:lpstr>Wingdings</vt:lpstr>
      <vt:lpstr>ヒラギノ角ゴ Pro W3</vt:lpstr>
      <vt:lpstr>Office Theme</vt:lpstr>
      <vt:lpstr>Chart</vt:lpstr>
      <vt:lpstr>Chapter 1</vt:lpstr>
      <vt:lpstr>PowerPoint Presentation</vt:lpstr>
      <vt:lpstr>PowerPoint Presentation</vt:lpstr>
      <vt:lpstr>PowerPoint Presentation</vt:lpstr>
      <vt:lpstr>PowerPoint Presentation</vt:lpstr>
      <vt:lpstr>Types of Motion</vt:lpstr>
      <vt:lpstr>PowerPoint Presentation</vt:lpstr>
      <vt:lpstr>Making a Motion Diagram</vt:lpstr>
      <vt:lpstr>PowerPoint Presentation</vt:lpstr>
      <vt:lpstr>The Particle Model</vt:lpstr>
      <vt:lpstr>PowerPoint Presentation</vt:lpstr>
      <vt:lpstr>QQ What kind of motion is a car with cruise control on at 60 mph going straight?</vt:lpstr>
      <vt:lpstr>PowerPoint Presentation</vt:lpstr>
      <vt:lpstr>PowerPoint Presentation</vt:lpstr>
      <vt:lpstr>PowerPoint Presentation</vt:lpstr>
      <vt:lpstr>QQ Maria is at position x = 23 m. She then undergoes a displacement ∆x = –50 m. What is her final position?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Position and Coordinate System</vt:lpstr>
      <vt:lpstr>QQ Where is this motorcycle?</vt:lpstr>
      <vt:lpstr>PowerPoint Presentation</vt:lpstr>
      <vt:lpstr>PowerPoint Presentation</vt:lpstr>
      <vt:lpstr>PowerPoint Presentation</vt:lpstr>
      <vt:lpstr>PowerPoint Presentation</vt:lpstr>
      <vt:lpstr>Sense of scale</vt:lpstr>
      <vt:lpstr>Precision and Accuracy</vt:lpstr>
      <vt:lpstr>PowerPoint Presentation</vt:lpstr>
      <vt:lpstr>PowerPoint Presentation</vt:lpstr>
      <vt:lpstr>QQ1 What is the difference in order of magnitude between these two numbers?</vt:lpstr>
      <vt:lpstr>Precision vs. Accuracy</vt:lpstr>
      <vt:lpstr>QQ2 Which value is more precise?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Velocity</vt:lpstr>
      <vt:lpstr>PowerPoint Presentation</vt:lpstr>
      <vt:lpstr>PowerPoint Presentation</vt:lpstr>
      <vt:lpstr>QQ What is velocity?</vt:lpstr>
      <vt:lpstr>PowerPoint Presentation</vt:lpstr>
      <vt:lpstr>Which value is more accurate?</vt:lpstr>
      <vt:lpstr>Vectors</vt:lpstr>
      <vt:lpstr>PowerPoint Presentation</vt:lpstr>
      <vt:lpstr>PowerPoint Presentation</vt:lpstr>
      <vt:lpstr>QQ What is your velocity vector if your traveling to Salt Lake City from here?</vt:lpstr>
      <vt:lpstr>Vector Addition</vt:lpstr>
      <vt:lpstr>PowerPoint Presentation</vt:lpstr>
      <vt:lpstr>QQ Joe Namath back pedals from the line of scrimmage at 3 m/s.  He then throws the ball forward at 20 m/s relative to himself to Jerry Rice who is running 10 m/s forward.  How fast is the ball moving relative to Jerry? </vt:lpstr>
      <vt:lpstr>The perfect pass play</vt:lpstr>
      <vt:lpstr>The perfect pass play</vt:lpstr>
      <vt:lpstr>The perfect pass play</vt:lpstr>
      <vt:lpstr>MCAT style question</vt:lpstr>
      <vt:lpstr>MCAT style question</vt:lpstr>
      <vt:lpstr>MCAT style question</vt:lpstr>
    </vt:vector>
  </TitlesOfParts>
  <Company>Utah Valley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physics</dc:title>
  <dc:creator>MiniQuad</dc:creator>
  <cp:lastModifiedBy>dad</cp:lastModifiedBy>
  <cp:revision>60</cp:revision>
  <dcterms:created xsi:type="dcterms:W3CDTF">2014-04-03T04:45:59Z</dcterms:created>
  <dcterms:modified xsi:type="dcterms:W3CDTF">2014-05-12T05:36:31Z</dcterms:modified>
</cp:coreProperties>
</file>